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sldIdLst>
    <p:sldId id="1100" r:id="rId2"/>
    <p:sldId id="1115" r:id="rId3"/>
    <p:sldId id="1120" r:id="rId4"/>
    <p:sldId id="1122" r:id="rId5"/>
    <p:sldId id="1126" r:id="rId6"/>
    <p:sldId id="1121" r:id="rId7"/>
    <p:sldId id="1128" r:id="rId8"/>
    <p:sldId id="1107" r:id="rId9"/>
    <p:sldId id="1108" r:id="rId10"/>
    <p:sldId id="1124" r:id="rId11"/>
    <p:sldId id="1125" r:id="rId12"/>
    <p:sldId id="1109" r:id="rId13"/>
    <p:sldId id="112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0237" autoAdjust="0"/>
  </p:normalViewPr>
  <p:slideViewPr>
    <p:cSldViewPr snapToGrid="0">
      <p:cViewPr varScale="1">
        <p:scale>
          <a:sx n="59" d="100"/>
          <a:sy n="59" d="100"/>
        </p:scale>
        <p:origin x="956" y="26"/>
      </p:cViewPr>
      <p:guideLst/>
    </p:cSldViewPr>
  </p:slideViewPr>
  <p:outlineViewPr>
    <p:cViewPr>
      <p:scale>
        <a:sx n="33" d="100"/>
        <a:sy n="33" d="100"/>
      </p:scale>
      <p:origin x="0" y="-1430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49" d="100"/>
          <a:sy n="49" d="100"/>
        </p:scale>
        <p:origin x="2732" y="3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EF5F0B-0803-4EE6-9C96-37B141F8489E}" type="datetimeFigureOut">
              <a:rPr lang="en-US" smtClean="0"/>
              <a:t>6/16/2022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F23A9A-A207-4FDC-A34E-B062C0210FE0}" type="slidenum">
              <a:rPr lang="en-US" smtClean="0"/>
              <a:t>‹#›</a:t>
            </a:fld>
            <a:endParaRPr lang="en-US"/>
          </a:p>
        </p:txBody>
      </p:sp>
    </p:spTree>
    <p:extLst>
      <p:ext uri="{BB962C8B-B14F-4D97-AF65-F5344CB8AC3E}">
        <p14:creationId xmlns:p14="http://schemas.microsoft.com/office/powerpoint/2010/main" val="1195771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F23A9A-A207-4FDC-A34E-B062C0210F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810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noProof="0" dirty="0" err="1"/>
              <a:t>Inderst</a:t>
            </a:r>
            <a:r>
              <a:rPr lang="en-US" noProof="0" dirty="0"/>
              <a:t> and Wey 2007: with increasing marginal cost, effect of buyer power but can induce supplier to expand capacity and even increase welfare.</a:t>
            </a:r>
          </a:p>
          <a:p>
            <a:r>
              <a:rPr lang="en-US" noProof="0" dirty="0" err="1"/>
              <a:t>Inderst</a:t>
            </a:r>
            <a:r>
              <a:rPr lang="en-US" noProof="0" dirty="0"/>
              <a:t> </a:t>
            </a:r>
            <a:r>
              <a:rPr lang="en-US" noProof="0" dirty="0" err="1"/>
              <a:t>Valletti</a:t>
            </a:r>
            <a:r>
              <a:rPr lang="en-US" noProof="0" dirty="0"/>
              <a:t> 2011:  trick, controlling several buyers reduces proportionally the fixed cost of not reaching an agreement + public contracts</a:t>
            </a:r>
            <a:endParaRPr lang="en-US" dirty="0"/>
          </a:p>
        </p:txBody>
      </p:sp>
      <p:sp>
        <p:nvSpPr>
          <p:cNvPr id="4" name="Slide Number Placeholder 3"/>
          <p:cNvSpPr>
            <a:spLocks noGrp="1"/>
          </p:cNvSpPr>
          <p:nvPr>
            <p:ph type="sldNum" sz="quarter" idx="5"/>
          </p:nvPr>
        </p:nvSpPr>
        <p:spPr/>
        <p:txBody>
          <a:bodyPr/>
          <a:lstStyle/>
          <a:p>
            <a:fld id="{74F23A9A-A207-4FDC-A34E-B062C0210FE0}" type="slidenum">
              <a:rPr lang="en-US" smtClean="0"/>
              <a:t>4</a:t>
            </a:fld>
            <a:endParaRPr lang="en-US"/>
          </a:p>
        </p:txBody>
      </p:sp>
    </p:spTree>
    <p:extLst>
      <p:ext uri="{BB962C8B-B14F-4D97-AF65-F5344CB8AC3E}">
        <p14:creationId xmlns:p14="http://schemas.microsoft.com/office/powerpoint/2010/main" val="1847255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F23A9A-A207-4FDC-A34E-B062C0210FE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59176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75D07F-D9E6-E845-ABAE-C496A55B9EFE}"/>
              </a:ext>
            </a:extLst>
          </p:cNvPr>
          <p:cNvSpPr>
            <a:spLocks noGrp="1"/>
          </p:cNvSpPr>
          <p:nvPr>
            <p:ph type="ctrTitle"/>
          </p:nvPr>
        </p:nvSpPr>
        <p:spPr>
          <a:xfrm>
            <a:off x="469557" y="1412102"/>
            <a:ext cx="6940267" cy="2387600"/>
          </a:xfrm>
          <a:noFill/>
        </p:spPr>
        <p:txBody>
          <a:bodyPr wrap="square" lIns="0" anchor="t" anchorCtr="0">
            <a:normAutofit/>
          </a:bodyPr>
          <a:lstStyle>
            <a:lvl1pPr algn="l">
              <a:defRPr sz="5400" b="1">
                <a:solidFill>
                  <a:schemeClr val="tx1"/>
                </a:solidFill>
              </a:defRPr>
            </a:lvl1pPr>
          </a:lstStyle>
          <a:p>
            <a:r>
              <a:rPr lang="es-ES" dirty="0"/>
              <a:t>Haga clic para modificar el estilo de título del patrón</a:t>
            </a:r>
          </a:p>
        </p:txBody>
      </p:sp>
      <p:sp>
        <p:nvSpPr>
          <p:cNvPr id="3" name="Subtítulo 2">
            <a:extLst>
              <a:ext uri="{FF2B5EF4-FFF2-40B4-BE49-F238E27FC236}">
                <a16:creationId xmlns:a16="http://schemas.microsoft.com/office/drawing/2014/main" id="{35838330-9B46-2B4A-88CB-BBA6492EC271}"/>
              </a:ext>
            </a:extLst>
          </p:cNvPr>
          <p:cNvSpPr>
            <a:spLocks noGrp="1"/>
          </p:cNvSpPr>
          <p:nvPr>
            <p:ph type="subTitle" idx="1"/>
          </p:nvPr>
        </p:nvSpPr>
        <p:spPr>
          <a:xfrm>
            <a:off x="469557" y="4030371"/>
            <a:ext cx="5150536" cy="1567240"/>
          </a:xfrm>
        </p:spPr>
        <p:txBody>
          <a:bodyPr lIns="0" anchor="t" anchorCtr="0"/>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a:t>Haga clic para modificar el estilo de subtítulo del patrón</a:t>
            </a:r>
          </a:p>
        </p:txBody>
      </p:sp>
    </p:spTree>
    <p:extLst>
      <p:ext uri="{BB962C8B-B14F-4D97-AF65-F5344CB8AC3E}">
        <p14:creationId xmlns:p14="http://schemas.microsoft.com/office/powerpoint/2010/main" val="257559826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Imagen con título">
    <p:spTree>
      <p:nvGrpSpPr>
        <p:cNvPr id="1" name=""/>
        <p:cNvGrpSpPr/>
        <p:nvPr/>
      </p:nvGrpSpPr>
      <p:grpSpPr>
        <a:xfrm>
          <a:off x="0" y="0"/>
          <a:ext cx="0" cy="0"/>
          <a:chOff x="0" y="0"/>
          <a:chExt cx="0" cy="0"/>
        </a:xfrm>
      </p:grpSpPr>
      <p:sp>
        <p:nvSpPr>
          <p:cNvPr id="3" name="Marcador de posición de imagen 2">
            <a:extLst>
              <a:ext uri="{FF2B5EF4-FFF2-40B4-BE49-F238E27FC236}">
                <a16:creationId xmlns:a16="http://schemas.microsoft.com/office/drawing/2014/main" id="{C3617446-3B88-DD40-BC8F-9AC1CD4414C1}"/>
              </a:ext>
            </a:extLst>
          </p:cNvPr>
          <p:cNvSpPr>
            <a:spLocks noGrp="1"/>
          </p:cNvSpPr>
          <p:nvPr>
            <p:ph type="pic" idx="1"/>
          </p:nvPr>
        </p:nvSpPr>
        <p:spPr>
          <a:xfrm>
            <a:off x="5600699" y="987426"/>
            <a:ext cx="5859463" cy="215605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7" name="Marcador de número de diapositiva 6">
            <a:extLst>
              <a:ext uri="{FF2B5EF4-FFF2-40B4-BE49-F238E27FC236}">
                <a16:creationId xmlns:a16="http://schemas.microsoft.com/office/drawing/2014/main" id="{1057988F-65C2-A242-8902-38001BE9428C}"/>
              </a:ext>
            </a:extLst>
          </p:cNvPr>
          <p:cNvSpPr>
            <a:spLocks noGrp="1"/>
          </p:cNvSpPr>
          <p:nvPr>
            <p:ph type="sldNum" sz="quarter" idx="12"/>
          </p:nvPr>
        </p:nvSpPr>
        <p:spPr/>
        <p:txBody>
          <a:bodyPr/>
          <a:lstStyle/>
          <a:p>
            <a:fld id="{A85EF1E5-F080-0048-9372-CF230FDE727D}" type="slidenum">
              <a:rPr lang="es-ES" smtClean="0"/>
              <a:t>‹#›</a:t>
            </a:fld>
            <a:endParaRPr lang="es-ES"/>
          </a:p>
        </p:txBody>
      </p:sp>
      <p:sp>
        <p:nvSpPr>
          <p:cNvPr id="8" name="Marcador de pie de página 4">
            <a:extLst>
              <a:ext uri="{FF2B5EF4-FFF2-40B4-BE49-F238E27FC236}">
                <a16:creationId xmlns:a16="http://schemas.microsoft.com/office/drawing/2014/main" id="{A1BD20AF-6FDF-694F-8BBB-BAF5BFBCA695}"/>
              </a:ext>
            </a:extLst>
          </p:cNvPr>
          <p:cNvSpPr>
            <a:spLocks noGrp="1"/>
          </p:cNvSpPr>
          <p:nvPr>
            <p:ph type="ftr" sz="quarter" idx="3"/>
          </p:nvPr>
        </p:nvSpPr>
        <p:spPr>
          <a:xfrm>
            <a:off x="4038600" y="6141665"/>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
        <p:nvSpPr>
          <p:cNvPr id="9" name="Marcador de posición de imagen 2">
            <a:extLst>
              <a:ext uri="{FF2B5EF4-FFF2-40B4-BE49-F238E27FC236}">
                <a16:creationId xmlns:a16="http://schemas.microsoft.com/office/drawing/2014/main" id="{F27B96D6-59E0-D14C-82BF-94DBA4C75E6C}"/>
              </a:ext>
            </a:extLst>
          </p:cNvPr>
          <p:cNvSpPr>
            <a:spLocks noGrp="1"/>
          </p:cNvSpPr>
          <p:nvPr>
            <p:ph type="pic" idx="13"/>
          </p:nvPr>
        </p:nvSpPr>
        <p:spPr>
          <a:xfrm>
            <a:off x="874712" y="987425"/>
            <a:ext cx="454977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10" name="Marcador de posición de imagen 2">
            <a:extLst>
              <a:ext uri="{FF2B5EF4-FFF2-40B4-BE49-F238E27FC236}">
                <a16:creationId xmlns:a16="http://schemas.microsoft.com/office/drawing/2014/main" id="{6D5BA7C9-59E2-5942-B6A2-525CBCA90630}"/>
              </a:ext>
            </a:extLst>
          </p:cNvPr>
          <p:cNvSpPr>
            <a:spLocks noGrp="1"/>
          </p:cNvSpPr>
          <p:nvPr>
            <p:ph type="pic" idx="14"/>
          </p:nvPr>
        </p:nvSpPr>
        <p:spPr>
          <a:xfrm>
            <a:off x="5600699" y="3303816"/>
            <a:ext cx="5859463" cy="255723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Tree>
    <p:extLst>
      <p:ext uri="{BB962C8B-B14F-4D97-AF65-F5344CB8AC3E}">
        <p14:creationId xmlns:p14="http://schemas.microsoft.com/office/powerpoint/2010/main" val="2119794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856A72-C98F-E741-AC4E-26A159CDE4FC}"/>
              </a:ext>
            </a:extLst>
          </p:cNvPr>
          <p:cNvSpPr>
            <a:spLocks noGrp="1"/>
          </p:cNvSpPr>
          <p:nvPr>
            <p:ph type="title"/>
          </p:nvPr>
        </p:nvSpPr>
        <p:spPr/>
        <p:txBody>
          <a:bodyPr/>
          <a:lstStyle/>
          <a:p>
            <a:r>
              <a:rPr lang="es-ES" dirty="0"/>
              <a:t>Haga clic para modificar el estilo de título del patrón</a:t>
            </a:r>
          </a:p>
        </p:txBody>
      </p:sp>
      <p:sp>
        <p:nvSpPr>
          <p:cNvPr id="3" name="Marcador de texto vertical 2">
            <a:extLst>
              <a:ext uri="{FF2B5EF4-FFF2-40B4-BE49-F238E27FC236}">
                <a16:creationId xmlns:a16="http://schemas.microsoft.com/office/drawing/2014/main" id="{FDDFAC3D-E137-3444-AC1A-D6879E2B0CA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a:extLst>
              <a:ext uri="{FF2B5EF4-FFF2-40B4-BE49-F238E27FC236}">
                <a16:creationId xmlns:a16="http://schemas.microsoft.com/office/drawing/2014/main" id="{62EE16B5-B918-5E43-91B5-2204959A3352}"/>
              </a:ext>
            </a:extLst>
          </p:cNvPr>
          <p:cNvSpPr>
            <a:spLocks noGrp="1"/>
          </p:cNvSpPr>
          <p:nvPr>
            <p:ph type="sldNum" sz="quarter" idx="12"/>
          </p:nvPr>
        </p:nvSpPr>
        <p:spPr/>
        <p:txBody>
          <a:bodyPr/>
          <a:lstStyle/>
          <a:p>
            <a:fld id="{A85EF1E5-F080-0048-9372-CF230FDE727D}" type="slidenum">
              <a:rPr lang="es-ES" smtClean="0"/>
              <a:t>‹#›</a:t>
            </a:fld>
            <a:endParaRPr lang="es-ES"/>
          </a:p>
        </p:txBody>
      </p:sp>
      <p:sp>
        <p:nvSpPr>
          <p:cNvPr id="7" name="Marcador de pie de página 4">
            <a:extLst>
              <a:ext uri="{FF2B5EF4-FFF2-40B4-BE49-F238E27FC236}">
                <a16:creationId xmlns:a16="http://schemas.microsoft.com/office/drawing/2014/main" id="{8988F3EA-C852-F14C-ABB6-86035C9CA05C}"/>
              </a:ext>
            </a:extLst>
          </p:cNvPr>
          <p:cNvSpPr>
            <a:spLocks noGrp="1"/>
          </p:cNvSpPr>
          <p:nvPr>
            <p:ph type="ftr" sz="quarter" idx="3"/>
          </p:nvPr>
        </p:nvSpPr>
        <p:spPr>
          <a:xfrm>
            <a:off x="4038600" y="6137830"/>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683185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064D801-4D0C-F647-AD55-976FC10FA885}"/>
              </a:ext>
            </a:extLst>
          </p:cNvPr>
          <p:cNvSpPr>
            <a:spLocks noGrp="1"/>
          </p:cNvSpPr>
          <p:nvPr>
            <p:ph type="title" orient="vert"/>
          </p:nvPr>
        </p:nvSpPr>
        <p:spPr>
          <a:xfrm>
            <a:off x="8724899" y="1146411"/>
            <a:ext cx="2735263" cy="4763070"/>
          </a:xfrm>
        </p:spPr>
        <p:txBody>
          <a:bodyPr vert="eaVert"/>
          <a:lstStyle/>
          <a:p>
            <a:r>
              <a:rPr lang="es-ES" dirty="0"/>
              <a:t>Haga clic para modificar el estilo de título del patrón</a:t>
            </a:r>
          </a:p>
        </p:txBody>
      </p:sp>
      <p:sp>
        <p:nvSpPr>
          <p:cNvPr id="3" name="Marcador de texto vertical 2">
            <a:extLst>
              <a:ext uri="{FF2B5EF4-FFF2-40B4-BE49-F238E27FC236}">
                <a16:creationId xmlns:a16="http://schemas.microsoft.com/office/drawing/2014/main" id="{38447500-C1C1-0C48-8E36-0A8847A5DD7F}"/>
              </a:ext>
            </a:extLst>
          </p:cNvPr>
          <p:cNvSpPr>
            <a:spLocks noGrp="1"/>
          </p:cNvSpPr>
          <p:nvPr>
            <p:ph type="body" orient="vert" idx="1"/>
          </p:nvPr>
        </p:nvSpPr>
        <p:spPr>
          <a:xfrm>
            <a:off x="874713" y="1146411"/>
            <a:ext cx="7697787" cy="476306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pie de página 4">
            <a:extLst>
              <a:ext uri="{FF2B5EF4-FFF2-40B4-BE49-F238E27FC236}">
                <a16:creationId xmlns:a16="http://schemas.microsoft.com/office/drawing/2014/main" id="{ACDF95EA-C615-C54E-903A-00253A22FF24}"/>
              </a:ext>
            </a:extLst>
          </p:cNvPr>
          <p:cNvSpPr>
            <a:spLocks noGrp="1"/>
          </p:cNvSpPr>
          <p:nvPr>
            <p:ph type="ftr" sz="quarter" idx="11"/>
          </p:nvPr>
        </p:nvSpPr>
        <p:spPr>
          <a:xfrm>
            <a:off x="4038600" y="6091997"/>
            <a:ext cx="4114800" cy="365125"/>
          </a:xfrm>
          <a:prstGeom prst="rect">
            <a:avLst/>
          </a:prstGeom>
        </p:spPr>
        <p:txBody>
          <a:bodyPr/>
          <a:lstStyle/>
          <a:p>
            <a:endParaRPr lang="es-ES"/>
          </a:p>
        </p:txBody>
      </p:sp>
      <p:sp>
        <p:nvSpPr>
          <p:cNvPr id="6" name="Marcador de número de diapositiva 5">
            <a:extLst>
              <a:ext uri="{FF2B5EF4-FFF2-40B4-BE49-F238E27FC236}">
                <a16:creationId xmlns:a16="http://schemas.microsoft.com/office/drawing/2014/main" id="{CA224883-BAD4-ED4E-A8D0-FF3E0A4D8CA8}"/>
              </a:ext>
            </a:extLst>
          </p:cNvPr>
          <p:cNvSpPr>
            <a:spLocks noGrp="1"/>
          </p:cNvSpPr>
          <p:nvPr>
            <p:ph type="sldNum" sz="quarter" idx="12"/>
          </p:nvPr>
        </p:nvSpPr>
        <p:spPr/>
        <p:txBody>
          <a:bodyPr/>
          <a:lstStyle/>
          <a:p>
            <a:fld id="{A85EF1E5-F080-0048-9372-CF230FDE727D}" type="slidenum">
              <a:rPr lang="es-ES" smtClean="0"/>
              <a:t>‹#›</a:t>
            </a:fld>
            <a:endParaRPr lang="es-ES"/>
          </a:p>
        </p:txBody>
      </p:sp>
    </p:spTree>
    <p:extLst>
      <p:ext uri="{BB962C8B-B14F-4D97-AF65-F5344CB8AC3E}">
        <p14:creationId xmlns:p14="http://schemas.microsoft.com/office/powerpoint/2010/main" val="1527835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778EB0-7FFF-D243-87E2-2C4100C0E1E6}"/>
              </a:ext>
            </a:extLst>
          </p:cNvPr>
          <p:cNvSpPr>
            <a:spLocks noGrp="1"/>
          </p:cNvSpPr>
          <p:nvPr>
            <p:ph type="title"/>
          </p:nvPr>
        </p:nvSpPr>
        <p:spPr>
          <a:xfrm>
            <a:off x="760977" y="1152758"/>
            <a:ext cx="10699186" cy="1325563"/>
          </a:xfrm>
        </p:spPr>
        <p:txBody>
          <a:bodyPr anchor="t" anchorCtr="0"/>
          <a:lstStyle/>
          <a:p>
            <a:r>
              <a:rPr lang="es-ES" dirty="0"/>
              <a:t>Haga clic para modificar el estilo de título del patrón</a:t>
            </a:r>
          </a:p>
        </p:txBody>
      </p:sp>
      <p:sp>
        <p:nvSpPr>
          <p:cNvPr id="3" name="Marcador de contenido 2">
            <a:extLst>
              <a:ext uri="{FF2B5EF4-FFF2-40B4-BE49-F238E27FC236}">
                <a16:creationId xmlns:a16="http://schemas.microsoft.com/office/drawing/2014/main" id="{82133987-260A-A94D-B9A9-1EA7E495E5BC}"/>
              </a:ext>
            </a:extLst>
          </p:cNvPr>
          <p:cNvSpPr>
            <a:spLocks noGrp="1"/>
          </p:cNvSpPr>
          <p:nvPr>
            <p:ph idx="1"/>
          </p:nvPr>
        </p:nvSpPr>
        <p:spPr>
          <a:xfrm>
            <a:off x="760977" y="2730926"/>
            <a:ext cx="10699186" cy="3189814"/>
          </a:xfrm>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6" name="Marcador de número de diapositiva 5">
            <a:extLst>
              <a:ext uri="{FF2B5EF4-FFF2-40B4-BE49-F238E27FC236}">
                <a16:creationId xmlns:a16="http://schemas.microsoft.com/office/drawing/2014/main" id="{B3C0C721-1EDF-CD47-929B-E9BD70E1372D}"/>
              </a:ext>
            </a:extLst>
          </p:cNvPr>
          <p:cNvSpPr>
            <a:spLocks noGrp="1"/>
          </p:cNvSpPr>
          <p:nvPr>
            <p:ph type="sldNum" sz="quarter" idx="12"/>
          </p:nvPr>
        </p:nvSpPr>
        <p:spPr>
          <a:xfrm>
            <a:off x="11232679" y="6076349"/>
            <a:ext cx="450935" cy="365125"/>
          </a:xfrm>
        </p:spPr>
        <p:txBody>
          <a:bodyPr/>
          <a:lstStyle/>
          <a:p>
            <a:fld id="{A85EF1E5-F080-0048-9372-CF230FDE727D}" type="slidenum">
              <a:rPr lang="es-ES" smtClean="0"/>
              <a:t>‹#›</a:t>
            </a:fld>
            <a:endParaRPr lang="es-ES" dirty="0"/>
          </a:p>
        </p:txBody>
      </p:sp>
      <p:sp>
        <p:nvSpPr>
          <p:cNvPr id="8" name="Marcador de pie de página 4">
            <a:extLst>
              <a:ext uri="{FF2B5EF4-FFF2-40B4-BE49-F238E27FC236}">
                <a16:creationId xmlns:a16="http://schemas.microsoft.com/office/drawing/2014/main" id="{1085A88C-3371-1346-B902-FE0F5CCDDF04}"/>
              </a:ext>
            </a:extLst>
          </p:cNvPr>
          <p:cNvSpPr>
            <a:spLocks noGrp="1"/>
          </p:cNvSpPr>
          <p:nvPr>
            <p:ph type="ftr" sz="quarter" idx="3"/>
          </p:nvPr>
        </p:nvSpPr>
        <p:spPr>
          <a:xfrm>
            <a:off x="4046508" y="6130779"/>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2735275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21E003-4354-BE4E-BAD0-09E4E55EF75A}"/>
              </a:ext>
            </a:extLst>
          </p:cNvPr>
          <p:cNvSpPr>
            <a:spLocks noGrp="1"/>
          </p:cNvSpPr>
          <p:nvPr>
            <p:ph type="title"/>
          </p:nvPr>
        </p:nvSpPr>
        <p:spPr>
          <a:xfrm>
            <a:off x="730293" y="1332548"/>
            <a:ext cx="10729870" cy="2852737"/>
          </a:xfrm>
        </p:spPr>
        <p:txBody>
          <a:bodyPr anchor="t" anchorCtr="0"/>
          <a:lstStyle>
            <a:lvl1pPr>
              <a:defRPr sz="6000"/>
            </a:lvl1pPr>
          </a:lstStyle>
          <a:p>
            <a:r>
              <a:rPr lang="es-ES" dirty="0"/>
              <a:t>Haga clic para modificar el estilo de título del patrón</a:t>
            </a:r>
          </a:p>
        </p:txBody>
      </p:sp>
      <p:sp>
        <p:nvSpPr>
          <p:cNvPr id="3" name="Marcador de texto 2">
            <a:extLst>
              <a:ext uri="{FF2B5EF4-FFF2-40B4-BE49-F238E27FC236}">
                <a16:creationId xmlns:a16="http://schemas.microsoft.com/office/drawing/2014/main" id="{7D944C37-D002-7249-9671-D115B41904F4}"/>
              </a:ext>
            </a:extLst>
          </p:cNvPr>
          <p:cNvSpPr>
            <a:spLocks noGrp="1"/>
          </p:cNvSpPr>
          <p:nvPr>
            <p:ph type="body" idx="1"/>
          </p:nvPr>
        </p:nvSpPr>
        <p:spPr>
          <a:xfrm>
            <a:off x="730293" y="4425633"/>
            <a:ext cx="1072987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6" name="Marcador de número de diapositiva 5">
            <a:extLst>
              <a:ext uri="{FF2B5EF4-FFF2-40B4-BE49-F238E27FC236}">
                <a16:creationId xmlns:a16="http://schemas.microsoft.com/office/drawing/2014/main" id="{87CA001B-E590-9546-A1BC-8E7E3A7EFC36}"/>
              </a:ext>
            </a:extLst>
          </p:cNvPr>
          <p:cNvSpPr>
            <a:spLocks noGrp="1"/>
          </p:cNvSpPr>
          <p:nvPr>
            <p:ph type="sldNum" sz="quarter" idx="12"/>
          </p:nvPr>
        </p:nvSpPr>
        <p:spPr/>
        <p:txBody>
          <a:bodyPr/>
          <a:lstStyle/>
          <a:p>
            <a:fld id="{A85EF1E5-F080-0048-9372-CF230FDE727D}" type="slidenum">
              <a:rPr lang="es-ES" smtClean="0"/>
              <a:t>‹#›</a:t>
            </a:fld>
            <a:endParaRPr lang="es-ES"/>
          </a:p>
        </p:txBody>
      </p:sp>
      <p:sp>
        <p:nvSpPr>
          <p:cNvPr id="7" name="Marcador de pie de página 4">
            <a:extLst>
              <a:ext uri="{FF2B5EF4-FFF2-40B4-BE49-F238E27FC236}">
                <a16:creationId xmlns:a16="http://schemas.microsoft.com/office/drawing/2014/main" id="{93CD924F-B0BA-D34B-8679-987480628B3E}"/>
              </a:ext>
            </a:extLst>
          </p:cNvPr>
          <p:cNvSpPr>
            <a:spLocks noGrp="1"/>
          </p:cNvSpPr>
          <p:nvPr>
            <p:ph type="ftr" sz="quarter" idx="3"/>
          </p:nvPr>
        </p:nvSpPr>
        <p:spPr>
          <a:xfrm>
            <a:off x="3562916" y="6133510"/>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3947808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B740FF-768D-984E-A5D5-98DDBC4BA490}"/>
              </a:ext>
            </a:extLst>
          </p:cNvPr>
          <p:cNvSpPr>
            <a:spLocks noGrp="1"/>
          </p:cNvSpPr>
          <p:nvPr>
            <p:ph type="title"/>
          </p:nvPr>
        </p:nvSpPr>
        <p:spPr/>
        <p:txBody>
          <a:bodyPr/>
          <a:lstStyle/>
          <a:p>
            <a:r>
              <a:rPr lang="es-ES" dirty="0"/>
              <a:t>Haga clic para modificar el estilo de título del patrón</a:t>
            </a:r>
          </a:p>
        </p:txBody>
      </p:sp>
      <p:sp>
        <p:nvSpPr>
          <p:cNvPr id="3" name="Marcador de contenido 2">
            <a:extLst>
              <a:ext uri="{FF2B5EF4-FFF2-40B4-BE49-F238E27FC236}">
                <a16:creationId xmlns:a16="http://schemas.microsoft.com/office/drawing/2014/main" id="{CCEBD72F-C901-A14A-9976-65B5E52665BD}"/>
              </a:ext>
            </a:extLst>
          </p:cNvPr>
          <p:cNvSpPr>
            <a:spLocks noGrp="1"/>
          </p:cNvSpPr>
          <p:nvPr>
            <p:ph sz="half" idx="1"/>
          </p:nvPr>
        </p:nvSpPr>
        <p:spPr>
          <a:xfrm>
            <a:off x="770020" y="2685327"/>
            <a:ext cx="5249779" cy="3397421"/>
          </a:xfrm>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4" name="Marcador de contenido 3">
            <a:extLst>
              <a:ext uri="{FF2B5EF4-FFF2-40B4-BE49-F238E27FC236}">
                <a16:creationId xmlns:a16="http://schemas.microsoft.com/office/drawing/2014/main" id="{2BA9CD86-F882-1A4D-B8DD-0844ABD0ED49}"/>
              </a:ext>
            </a:extLst>
          </p:cNvPr>
          <p:cNvSpPr>
            <a:spLocks noGrp="1"/>
          </p:cNvSpPr>
          <p:nvPr>
            <p:ph sz="half" idx="2"/>
          </p:nvPr>
        </p:nvSpPr>
        <p:spPr>
          <a:xfrm>
            <a:off x="6172200" y="2685327"/>
            <a:ext cx="5304184" cy="3397422"/>
          </a:xfrm>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7" name="Marcador de número de diapositiva 6">
            <a:extLst>
              <a:ext uri="{FF2B5EF4-FFF2-40B4-BE49-F238E27FC236}">
                <a16:creationId xmlns:a16="http://schemas.microsoft.com/office/drawing/2014/main" id="{2E91928A-0B92-C448-AFD4-C264B270F27D}"/>
              </a:ext>
            </a:extLst>
          </p:cNvPr>
          <p:cNvSpPr>
            <a:spLocks noGrp="1"/>
          </p:cNvSpPr>
          <p:nvPr>
            <p:ph type="sldNum" sz="quarter" idx="12"/>
          </p:nvPr>
        </p:nvSpPr>
        <p:spPr/>
        <p:txBody>
          <a:bodyPr/>
          <a:lstStyle/>
          <a:p>
            <a:fld id="{A85EF1E5-F080-0048-9372-CF230FDE727D}" type="slidenum">
              <a:rPr lang="es-ES" smtClean="0"/>
              <a:t>‹#›</a:t>
            </a:fld>
            <a:endParaRPr lang="es-ES"/>
          </a:p>
        </p:txBody>
      </p:sp>
      <p:sp>
        <p:nvSpPr>
          <p:cNvPr id="8" name="Marcador de pie de página 4">
            <a:extLst>
              <a:ext uri="{FF2B5EF4-FFF2-40B4-BE49-F238E27FC236}">
                <a16:creationId xmlns:a16="http://schemas.microsoft.com/office/drawing/2014/main" id="{87F0BD42-BA2E-714B-B522-8E9F0B875360}"/>
              </a:ext>
            </a:extLst>
          </p:cNvPr>
          <p:cNvSpPr>
            <a:spLocks noGrp="1"/>
          </p:cNvSpPr>
          <p:nvPr>
            <p:ph type="ftr" sz="quarter" idx="3"/>
          </p:nvPr>
        </p:nvSpPr>
        <p:spPr>
          <a:xfrm>
            <a:off x="3962400" y="6128963"/>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1179652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D44C7F-EBDA-A24F-9D47-56A545BC0DA4}"/>
              </a:ext>
            </a:extLst>
          </p:cNvPr>
          <p:cNvSpPr>
            <a:spLocks noGrp="1"/>
          </p:cNvSpPr>
          <p:nvPr>
            <p:ph type="title"/>
          </p:nvPr>
        </p:nvSpPr>
        <p:spPr>
          <a:xfrm>
            <a:off x="745435" y="1076858"/>
            <a:ext cx="10714728" cy="1325563"/>
          </a:xfrm>
        </p:spPr>
        <p:txBody>
          <a:bodyPr/>
          <a:lstStyle/>
          <a:p>
            <a:r>
              <a:rPr lang="es-ES" dirty="0"/>
              <a:t>Haga clic para modificar el estilo de título del patrón</a:t>
            </a:r>
          </a:p>
        </p:txBody>
      </p:sp>
      <p:sp>
        <p:nvSpPr>
          <p:cNvPr id="3" name="Marcador de texto 2">
            <a:extLst>
              <a:ext uri="{FF2B5EF4-FFF2-40B4-BE49-F238E27FC236}">
                <a16:creationId xmlns:a16="http://schemas.microsoft.com/office/drawing/2014/main" id="{61434399-C56C-D944-99F0-CDFA8724C045}"/>
              </a:ext>
            </a:extLst>
          </p:cNvPr>
          <p:cNvSpPr>
            <a:spLocks noGrp="1"/>
          </p:cNvSpPr>
          <p:nvPr>
            <p:ph type="body" idx="1"/>
          </p:nvPr>
        </p:nvSpPr>
        <p:spPr>
          <a:xfrm>
            <a:off x="745434" y="2575901"/>
            <a:ext cx="528900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los estilos de texto del patrón</a:t>
            </a:r>
          </a:p>
        </p:txBody>
      </p:sp>
      <p:sp>
        <p:nvSpPr>
          <p:cNvPr id="4" name="Marcador de contenido 3">
            <a:extLst>
              <a:ext uri="{FF2B5EF4-FFF2-40B4-BE49-F238E27FC236}">
                <a16:creationId xmlns:a16="http://schemas.microsoft.com/office/drawing/2014/main" id="{0FB094BD-D882-8B4A-B574-0E863B8CFF8E}"/>
              </a:ext>
            </a:extLst>
          </p:cNvPr>
          <p:cNvSpPr>
            <a:spLocks noGrp="1"/>
          </p:cNvSpPr>
          <p:nvPr>
            <p:ph sz="half" idx="2"/>
          </p:nvPr>
        </p:nvSpPr>
        <p:spPr>
          <a:xfrm>
            <a:off x="745435" y="3550445"/>
            <a:ext cx="5289002" cy="2495513"/>
          </a:xfrm>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5" name="Marcador de texto 4">
            <a:extLst>
              <a:ext uri="{FF2B5EF4-FFF2-40B4-BE49-F238E27FC236}">
                <a16:creationId xmlns:a16="http://schemas.microsoft.com/office/drawing/2014/main" id="{46343CEE-F82C-2847-B3BB-2F7BA34FB844}"/>
              </a:ext>
            </a:extLst>
          </p:cNvPr>
          <p:cNvSpPr>
            <a:spLocks noGrp="1"/>
          </p:cNvSpPr>
          <p:nvPr>
            <p:ph type="body" sz="quarter" idx="3"/>
          </p:nvPr>
        </p:nvSpPr>
        <p:spPr>
          <a:xfrm>
            <a:off x="6157561" y="2575901"/>
            <a:ext cx="53026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los estilos de texto del patrón</a:t>
            </a:r>
          </a:p>
        </p:txBody>
      </p:sp>
      <p:sp>
        <p:nvSpPr>
          <p:cNvPr id="6" name="Marcador de contenido 5">
            <a:extLst>
              <a:ext uri="{FF2B5EF4-FFF2-40B4-BE49-F238E27FC236}">
                <a16:creationId xmlns:a16="http://schemas.microsoft.com/office/drawing/2014/main" id="{D9B9E527-557A-8844-884D-2B9E10013851}"/>
              </a:ext>
            </a:extLst>
          </p:cNvPr>
          <p:cNvSpPr>
            <a:spLocks noGrp="1"/>
          </p:cNvSpPr>
          <p:nvPr>
            <p:ph sz="quarter" idx="4"/>
          </p:nvPr>
        </p:nvSpPr>
        <p:spPr>
          <a:xfrm>
            <a:off x="6157562" y="3550445"/>
            <a:ext cx="5302602" cy="2495513"/>
          </a:xfrm>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9" name="Marcador de número de diapositiva 8">
            <a:extLst>
              <a:ext uri="{FF2B5EF4-FFF2-40B4-BE49-F238E27FC236}">
                <a16:creationId xmlns:a16="http://schemas.microsoft.com/office/drawing/2014/main" id="{7C915A4B-1670-7142-8981-F9E8B8C06B9E}"/>
              </a:ext>
            </a:extLst>
          </p:cNvPr>
          <p:cNvSpPr>
            <a:spLocks noGrp="1"/>
          </p:cNvSpPr>
          <p:nvPr>
            <p:ph type="sldNum" sz="quarter" idx="12"/>
          </p:nvPr>
        </p:nvSpPr>
        <p:spPr/>
        <p:txBody>
          <a:bodyPr/>
          <a:lstStyle/>
          <a:p>
            <a:fld id="{A85EF1E5-F080-0048-9372-CF230FDE727D}" type="slidenum">
              <a:rPr lang="es-ES" smtClean="0"/>
              <a:t>‹#›</a:t>
            </a:fld>
            <a:endParaRPr lang="es-ES"/>
          </a:p>
        </p:txBody>
      </p:sp>
      <p:sp>
        <p:nvSpPr>
          <p:cNvPr id="10" name="Marcador de pie de página 4">
            <a:extLst>
              <a:ext uri="{FF2B5EF4-FFF2-40B4-BE49-F238E27FC236}">
                <a16:creationId xmlns:a16="http://schemas.microsoft.com/office/drawing/2014/main" id="{E1824371-E7C3-EB40-81A2-200ECB384153}"/>
              </a:ext>
            </a:extLst>
          </p:cNvPr>
          <p:cNvSpPr>
            <a:spLocks noGrp="1"/>
          </p:cNvSpPr>
          <p:nvPr>
            <p:ph type="ftr" sz="quarter" idx="13"/>
          </p:nvPr>
        </p:nvSpPr>
        <p:spPr>
          <a:xfrm>
            <a:off x="3764366" y="6141665"/>
            <a:ext cx="4155744"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2280699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D4F637-1308-664C-83B4-FA3A5C5F9D52}"/>
              </a:ext>
            </a:extLst>
          </p:cNvPr>
          <p:cNvSpPr>
            <a:spLocks noGrp="1"/>
          </p:cNvSpPr>
          <p:nvPr>
            <p:ph type="title"/>
          </p:nvPr>
        </p:nvSpPr>
        <p:spPr/>
        <p:txBody>
          <a:bodyPr/>
          <a:lstStyle/>
          <a:p>
            <a:r>
              <a:rPr lang="es-ES"/>
              <a:t>Haga clic para modificar el estilo de título del patrón</a:t>
            </a:r>
          </a:p>
        </p:txBody>
      </p:sp>
      <p:sp>
        <p:nvSpPr>
          <p:cNvPr id="5" name="Marcador de número de diapositiva 4">
            <a:extLst>
              <a:ext uri="{FF2B5EF4-FFF2-40B4-BE49-F238E27FC236}">
                <a16:creationId xmlns:a16="http://schemas.microsoft.com/office/drawing/2014/main" id="{98E102C0-E24E-E349-A2A5-1AC8458C268D}"/>
              </a:ext>
            </a:extLst>
          </p:cNvPr>
          <p:cNvSpPr>
            <a:spLocks noGrp="1"/>
          </p:cNvSpPr>
          <p:nvPr>
            <p:ph type="sldNum" sz="quarter" idx="12"/>
          </p:nvPr>
        </p:nvSpPr>
        <p:spPr/>
        <p:txBody>
          <a:bodyPr/>
          <a:lstStyle/>
          <a:p>
            <a:fld id="{A85EF1E5-F080-0048-9372-CF230FDE727D}" type="slidenum">
              <a:rPr lang="es-ES" smtClean="0"/>
              <a:t>‹#›</a:t>
            </a:fld>
            <a:endParaRPr lang="es-ES"/>
          </a:p>
        </p:txBody>
      </p:sp>
      <p:sp>
        <p:nvSpPr>
          <p:cNvPr id="6" name="Marcador de pie de página 4">
            <a:extLst>
              <a:ext uri="{FF2B5EF4-FFF2-40B4-BE49-F238E27FC236}">
                <a16:creationId xmlns:a16="http://schemas.microsoft.com/office/drawing/2014/main" id="{EC2D1B76-8B8D-8D4A-8189-7108E90AB0F6}"/>
              </a:ext>
            </a:extLst>
          </p:cNvPr>
          <p:cNvSpPr>
            <a:spLocks noGrp="1"/>
          </p:cNvSpPr>
          <p:nvPr>
            <p:ph type="ftr" sz="quarter" idx="3"/>
          </p:nvPr>
        </p:nvSpPr>
        <p:spPr>
          <a:xfrm>
            <a:off x="3326408" y="6141665"/>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3524469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2338ACD2-C9D8-5442-BE0B-F65DAA9A89A0}"/>
              </a:ext>
            </a:extLst>
          </p:cNvPr>
          <p:cNvSpPr>
            <a:spLocks noGrp="1"/>
          </p:cNvSpPr>
          <p:nvPr>
            <p:ph type="sldNum" sz="quarter" idx="12"/>
          </p:nvPr>
        </p:nvSpPr>
        <p:spPr/>
        <p:txBody>
          <a:bodyPr/>
          <a:lstStyle/>
          <a:p>
            <a:fld id="{A85EF1E5-F080-0048-9372-CF230FDE727D}" type="slidenum">
              <a:rPr lang="es-ES" smtClean="0"/>
              <a:t>‹#›</a:t>
            </a:fld>
            <a:endParaRPr lang="es-ES"/>
          </a:p>
        </p:txBody>
      </p:sp>
      <p:sp>
        <p:nvSpPr>
          <p:cNvPr id="5" name="Marcador de pie de página 4">
            <a:extLst>
              <a:ext uri="{FF2B5EF4-FFF2-40B4-BE49-F238E27FC236}">
                <a16:creationId xmlns:a16="http://schemas.microsoft.com/office/drawing/2014/main" id="{87BC88E4-43E3-4848-BE02-F9F0F284F233}"/>
              </a:ext>
            </a:extLst>
          </p:cNvPr>
          <p:cNvSpPr>
            <a:spLocks noGrp="1"/>
          </p:cNvSpPr>
          <p:nvPr>
            <p:ph type="ftr" sz="quarter" idx="3"/>
          </p:nvPr>
        </p:nvSpPr>
        <p:spPr>
          <a:xfrm>
            <a:off x="4038600" y="6141665"/>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1310195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F7EF2B-C263-964F-9EEB-6EE87EEA6DE2}"/>
              </a:ext>
            </a:extLst>
          </p:cNvPr>
          <p:cNvSpPr>
            <a:spLocks noGrp="1"/>
          </p:cNvSpPr>
          <p:nvPr>
            <p:ph type="title"/>
          </p:nvPr>
        </p:nvSpPr>
        <p:spPr>
          <a:xfrm>
            <a:off x="493144" y="1180617"/>
            <a:ext cx="4278881" cy="1407007"/>
          </a:xfrm>
        </p:spPr>
        <p:txBody>
          <a:bodyPr anchor="t" anchorCtr="0"/>
          <a:lstStyle>
            <a:lvl1pPr>
              <a:defRPr sz="3200"/>
            </a:lvl1pPr>
          </a:lstStyle>
          <a:p>
            <a:r>
              <a:rPr lang="es-ES" dirty="0"/>
              <a:t>Haga clic para modificar el estilo de título del patrón</a:t>
            </a:r>
          </a:p>
        </p:txBody>
      </p:sp>
      <p:sp>
        <p:nvSpPr>
          <p:cNvPr id="3" name="Marcador de contenido 2">
            <a:extLst>
              <a:ext uri="{FF2B5EF4-FFF2-40B4-BE49-F238E27FC236}">
                <a16:creationId xmlns:a16="http://schemas.microsoft.com/office/drawing/2014/main" id="{AA4DC231-D60C-4B40-8F93-3EA127AAEA31}"/>
              </a:ext>
            </a:extLst>
          </p:cNvPr>
          <p:cNvSpPr>
            <a:spLocks noGrp="1"/>
          </p:cNvSpPr>
          <p:nvPr>
            <p:ph idx="1"/>
          </p:nvPr>
        </p:nvSpPr>
        <p:spPr>
          <a:xfrm>
            <a:off x="4891088" y="1177441"/>
            <a:ext cx="3421550" cy="46883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4" name="Marcador de texto 3">
            <a:extLst>
              <a:ext uri="{FF2B5EF4-FFF2-40B4-BE49-F238E27FC236}">
                <a16:creationId xmlns:a16="http://schemas.microsoft.com/office/drawing/2014/main" id="{31FB91F3-F429-714F-93EA-25BF9C70814B}"/>
              </a:ext>
            </a:extLst>
          </p:cNvPr>
          <p:cNvSpPr>
            <a:spLocks noGrp="1"/>
          </p:cNvSpPr>
          <p:nvPr>
            <p:ph type="body" sz="half" idx="2"/>
          </p:nvPr>
        </p:nvSpPr>
        <p:spPr>
          <a:xfrm>
            <a:off x="493144" y="2754774"/>
            <a:ext cx="4278881" cy="311421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a:t>Haga clic para modificar los estilos de texto del patrón</a:t>
            </a:r>
          </a:p>
        </p:txBody>
      </p:sp>
      <p:sp>
        <p:nvSpPr>
          <p:cNvPr id="7" name="Marcador de número de diapositiva 6">
            <a:extLst>
              <a:ext uri="{FF2B5EF4-FFF2-40B4-BE49-F238E27FC236}">
                <a16:creationId xmlns:a16="http://schemas.microsoft.com/office/drawing/2014/main" id="{6F425F79-DD28-5D40-BD54-BD567D0C912E}"/>
              </a:ext>
            </a:extLst>
          </p:cNvPr>
          <p:cNvSpPr>
            <a:spLocks noGrp="1"/>
          </p:cNvSpPr>
          <p:nvPr>
            <p:ph type="sldNum" sz="quarter" idx="12"/>
          </p:nvPr>
        </p:nvSpPr>
        <p:spPr/>
        <p:txBody>
          <a:bodyPr/>
          <a:lstStyle/>
          <a:p>
            <a:fld id="{A85EF1E5-F080-0048-9372-CF230FDE727D}" type="slidenum">
              <a:rPr lang="es-ES" smtClean="0"/>
              <a:t>‹#›</a:t>
            </a:fld>
            <a:endParaRPr lang="es-ES"/>
          </a:p>
        </p:txBody>
      </p:sp>
      <p:sp>
        <p:nvSpPr>
          <p:cNvPr id="8" name="Marcador de pie de página 4">
            <a:extLst>
              <a:ext uri="{FF2B5EF4-FFF2-40B4-BE49-F238E27FC236}">
                <a16:creationId xmlns:a16="http://schemas.microsoft.com/office/drawing/2014/main" id="{F2869BA2-D0C4-E546-BFB4-992AFCA69443}"/>
              </a:ext>
            </a:extLst>
          </p:cNvPr>
          <p:cNvSpPr>
            <a:spLocks noGrp="1"/>
          </p:cNvSpPr>
          <p:nvPr>
            <p:ph type="ftr" sz="quarter" idx="3"/>
          </p:nvPr>
        </p:nvSpPr>
        <p:spPr>
          <a:xfrm>
            <a:off x="4038600" y="6141665"/>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
        <p:nvSpPr>
          <p:cNvPr id="9" name="Marcador de contenido 2">
            <a:extLst>
              <a:ext uri="{FF2B5EF4-FFF2-40B4-BE49-F238E27FC236}">
                <a16:creationId xmlns:a16="http://schemas.microsoft.com/office/drawing/2014/main" id="{76939CAF-0F22-644B-A275-1944B7625412}"/>
              </a:ext>
            </a:extLst>
          </p:cNvPr>
          <p:cNvSpPr>
            <a:spLocks noGrp="1"/>
          </p:cNvSpPr>
          <p:nvPr>
            <p:ph idx="13"/>
          </p:nvPr>
        </p:nvSpPr>
        <p:spPr>
          <a:xfrm>
            <a:off x="8447059" y="1180617"/>
            <a:ext cx="3010468" cy="2248383"/>
          </a:xfrm>
        </p:spPr>
        <p:txBody>
          <a:bodyPr>
            <a:no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10" name="Marcador de contenido 2">
            <a:extLst>
              <a:ext uri="{FF2B5EF4-FFF2-40B4-BE49-F238E27FC236}">
                <a16:creationId xmlns:a16="http://schemas.microsoft.com/office/drawing/2014/main" id="{35388C7D-5BB4-704B-8D60-3D827BB08F63}"/>
              </a:ext>
            </a:extLst>
          </p:cNvPr>
          <p:cNvSpPr>
            <a:spLocks noGrp="1"/>
          </p:cNvSpPr>
          <p:nvPr>
            <p:ph idx="14"/>
          </p:nvPr>
        </p:nvSpPr>
        <p:spPr>
          <a:xfrm>
            <a:off x="8447058" y="3528646"/>
            <a:ext cx="3010468" cy="2340342"/>
          </a:xfrm>
        </p:spPr>
        <p:txBody>
          <a:bodyPr>
            <a:noAutofit/>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Tree>
    <p:extLst>
      <p:ext uri="{BB962C8B-B14F-4D97-AF65-F5344CB8AC3E}">
        <p14:creationId xmlns:p14="http://schemas.microsoft.com/office/powerpoint/2010/main" val="4038055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25980C-B0AE-584D-B812-F230492AC6C4}"/>
              </a:ext>
            </a:extLst>
          </p:cNvPr>
          <p:cNvSpPr>
            <a:spLocks noGrp="1"/>
          </p:cNvSpPr>
          <p:nvPr>
            <p:ph type="title"/>
          </p:nvPr>
        </p:nvSpPr>
        <p:spPr>
          <a:xfrm>
            <a:off x="760976" y="987425"/>
            <a:ext cx="4687323" cy="1408534"/>
          </a:xfrm>
        </p:spPr>
        <p:txBody>
          <a:bodyPr anchor="t" anchorCtr="0"/>
          <a:lstStyle>
            <a:lvl1pPr>
              <a:defRPr sz="3200"/>
            </a:lvl1pPr>
          </a:lstStyle>
          <a:p>
            <a:r>
              <a:rPr lang="es-ES" dirty="0"/>
              <a:t>Haga clic para modificar el estilo de título del patrón</a:t>
            </a:r>
          </a:p>
        </p:txBody>
      </p:sp>
      <p:sp>
        <p:nvSpPr>
          <p:cNvPr id="3" name="Marcador de posición de imagen 2">
            <a:extLst>
              <a:ext uri="{FF2B5EF4-FFF2-40B4-BE49-F238E27FC236}">
                <a16:creationId xmlns:a16="http://schemas.microsoft.com/office/drawing/2014/main" id="{C3617446-3B88-DD40-BC8F-9AC1CD4414C1}"/>
              </a:ext>
            </a:extLst>
          </p:cNvPr>
          <p:cNvSpPr>
            <a:spLocks noGrp="1"/>
          </p:cNvSpPr>
          <p:nvPr>
            <p:ph type="pic" idx="1"/>
          </p:nvPr>
        </p:nvSpPr>
        <p:spPr>
          <a:xfrm>
            <a:off x="5600699" y="987425"/>
            <a:ext cx="585946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7971A45F-B5D7-0D40-9164-03C3CF422464}"/>
              </a:ext>
            </a:extLst>
          </p:cNvPr>
          <p:cNvSpPr>
            <a:spLocks noGrp="1"/>
          </p:cNvSpPr>
          <p:nvPr>
            <p:ph type="body" sz="half" idx="2"/>
          </p:nvPr>
        </p:nvSpPr>
        <p:spPr>
          <a:xfrm>
            <a:off x="760976" y="2546430"/>
            <a:ext cx="4687323" cy="332255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a:t>Haga clic para modificar los estilos de texto del patrón</a:t>
            </a:r>
          </a:p>
        </p:txBody>
      </p:sp>
      <p:sp>
        <p:nvSpPr>
          <p:cNvPr id="7" name="Marcador de número de diapositiva 6">
            <a:extLst>
              <a:ext uri="{FF2B5EF4-FFF2-40B4-BE49-F238E27FC236}">
                <a16:creationId xmlns:a16="http://schemas.microsoft.com/office/drawing/2014/main" id="{1057988F-65C2-A242-8902-38001BE9428C}"/>
              </a:ext>
            </a:extLst>
          </p:cNvPr>
          <p:cNvSpPr>
            <a:spLocks noGrp="1"/>
          </p:cNvSpPr>
          <p:nvPr>
            <p:ph type="sldNum" sz="quarter" idx="12"/>
          </p:nvPr>
        </p:nvSpPr>
        <p:spPr/>
        <p:txBody>
          <a:bodyPr/>
          <a:lstStyle/>
          <a:p>
            <a:fld id="{A85EF1E5-F080-0048-9372-CF230FDE727D}" type="slidenum">
              <a:rPr lang="es-ES" smtClean="0"/>
              <a:t>‹#›</a:t>
            </a:fld>
            <a:endParaRPr lang="es-ES"/>
          </a:p>
        </p:txBody>
      </p:sp>
      <p:sp>
        <p:nvSpPr>
          <p:cNvPr id="8" name="Marcador de pie de página 4">
            <a:extLst>
              <a:ext uri="{FF2B5EF4-FFF2-40B4-BE49-F238E27FC236}">
                <a16:creationId xmlns:a16="http://schemas.microsoft.com/office/drawing/2014/main" id="{A1BD20AF-6FDF-694F-8BBB-BAF5BFBCA695}"/>
              </a:ext>
            </a:extLst>
          </p:cNvPr>
          <p:cNvSpPr>
            <a:spLocks noGrp="1"/>
          </p:cNvSpPr>
          <p:nvPr>
            <p:ph type="ftr" sz="quarter" idx="3"/>
          </p:nvPr>
        </p:nvSpPr>
        <p:spPr>
          <a:xfrm>
            <a:off x="4038600" y="6141665"/>
            <a:ext cx="4114800" cy="365125"/>
          </a:xfrm>
          <a:prstGeom prst="rect">
            <a:avLst/>
          </a:prstGeom>
        </p:spPr>
        <p:txBody>
          <a:bodyPr vert="horz" lIns="91440" tIns="45720" rIns="91440" bIns="45720" rtlCol="0" anchor="ctr" anchorCtr="0"/>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2560207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B6CA309-E17A-2B44-85BE-A3856B25C10C}"/>
              </a:ext>
            </a:extLst>
          </p:cNvPr>
          <p:cNvSpPr>
            <a:spLocks noGrp="1"/>
          </p:cNvSpPr>
          <p:nvPr>
            <p:ph type="title"/>
          </p:nvPr>
        </p:nvSpPr>
        <p:spPr>
          <a:xfrm>
            <a:off x="770021" y="1152758"/>
            <a:ext cx="10690142" cy="1325563"/>
          </a:xfrm>
          <a:prstGeom prst="rect">
            <a:avLst/>
          </a:prstGeom>
        </p:spPr>
        <p:txBody>
          <a:bodyPr vert="horz" lIns="91440" tIns="45720" rIns="91440" bIns="45720" rtlCol="0" anchor="t" anchorCtr="0">
            <a:normAutofit/>
          </a:bodyPr>
          <a:lstStyle/>
          <a:p>
            <a:r>
              <a:rPr lang="es-ES" dirty="0"/>
              <a:t>Haga clic para modificar el estilo de título del patrón</a:t>
            </a:r>
          </a:p>
        </p:txBody>
      </p:sp>
      <p:sp>
        <p:nvSpPr>
          <p:cNvPr id="3" name="Marcador de texto 2">
            <a:extLst>
              <a:ext uri="{FF2B5EF4-FFF2-40B4-BE49-F238E27FC236}">
                <a16:creationId xmlns:a16="http://schemas.microsoft.com/office/drawing/2014/main" id="{A61D2B88-EA5F-F340-83EC-5CE5D16C8927}"/>
              </a:ext>
            </a:extLst>
          </p:cNvPr>
          <p:cNvSpPr>
            <a:spLocks noGrp="1"/>
          </p:cNvSpPr>
          <p:nvPr>
            <p:ph type="body" idx="1"/>
          </p:nvPr>
        </p:nvSpPr>
        <p:spPr>
          <a:xfrm>
            <a:off x="770021" y="2725947"/>
            <a:ext cx="10690142" cy="3194793"/>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6" name="Marcador de número de diapositiva 5">
            <a:extLst>
              <a:ext uri="{FF2B5EF4-FFF2-40B4-BE49-F238E27FC236}">
                <a16:creationId xmlns:a16="http://schemas.microsoft.com/office/drawing/2014/main" id="{0E41A8EE-456F-8E45-ACEA-FDC28B2238A4}"/>
              </a:ext>
            </a:extLst>
          </p:cNvPr>
          <p:cNvSpPr>
            <a:spLocks noGrp="1"/>
          </p:cNvSpPr>
          <p:nvPr>
            <p:ph type="sldNum" sz="quarter" idx="4"/>
          </p:nvPr>
        </p:nvSpPr>
        <p:spPr>
          <a:xfrm>
            <a:off x="11338867" y="6076347"/>
            <a:ext cx="450935" cy="365125"/>
          </a:xfrm>
          <a:prstGeom prst="rect">
            <a:avLst/>
          </a:prstGeom>
        </p:spPr>
        <p:txBody>
          <a:bodyPr vert="horz" lIns="91440" tIns="45720" rIns="91440" bIns="45720" rtlCol="0" anchor="b" anchorCtr="1"/>
          <a:lstStyle>
            <a:lvl1pPr algn="r">
              <a:defRPr sz="1200">
                <a:solidFill>
                  <a:schemeClr val="tx2"/>
                </a:solidFill>
              </a:defRPr>
            </a:lvl1pPr>
          </a:lstStyle>
          <a:p>
            <a:endParaRPr lang="es-ES" dirty="0"/>
          </a:p>
        </p:txBody>
      </p:sp>
      <p:sp>
        <p:nvSpPr>
          <p:cNvPr id="5" name="Marcador de pie de página 4">
            <a:extLst>
              <a:ext uri="{FF2B5EF4-FFF2-40B4-BE49-F238E27FC236}">
                <a16:creationId xmlns:a16="http://schemas.microsoft.com/office/drawing/2014/main" id="{4252F14F-3A0B-CE46-8BBB-70A85C2745A2}"/>
              </a:ext>
            </a:extLst>
          </p:cNvPr>
          <p:cNvSpPr>
            <a:spLocks noGrp="1"/>
          </p:cNvSpPr>
          <p:nvPr>
            <p:ph type="ftr" sz="quarter" idx="3"/>
          </p:nvPr>
        </p:nvSpPr>
        <p:spPr>
          <a:xfrm>
            <a:off x="4038600" y="6076348"/>
            <a:ext cx="4114800" cy="365125"/>
          </a:xfrm>
          <a:prstGeom prst="rect">
            <a:avLst/>
          </a:prstGeom>
        </p:spPr>
        <p:txBody>
          <a:bodyPr vert="horz" lIns="91440" tIns="45720" rIns="91440" bIns="45720" rtlCol="0" anchor="b" anchorCtr="1"/>
          <a:lstStyle>
            <a:lvl1pPr algn="ctr">
              <a:defRPr sz="1200">
                <a:solidFill>
                  <a:schemeClr val="tx2"/>
                </a:solidFill>
              </a:defRPr>
            </a:lvl1pPr>
          </a:lstStyle>
          <a:p>
            <a:endParaRPr lang="es-ES" dirty="0"/>
          </a:p>
        </p:txBody>
      </p:sp>
    </p:spTree>
    <p:extLst>
      <p:ext uri="{BB962C8B-B14F-4D97-AF65-F5344CB8AC3E}">
        <p14:creationId xmlns:p14="http://schemas.microsoft.com/office/powerpoint/2010/main" val="174488634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20">
          <p15:clr>
            <a:srgbClr val="F26B43"/>
          </p15:clr>
        </p15:guide>
        <p15:guide id="2" pos="7355">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BDC7B6-7274-5445-AB10-683A8E54A9A6}"/>
              </a:ext>
            </a:extLst>
          </p:cNvPr>
          <p:cNvSpPr>
            <a:spLocks noGrp="1"/>
          </p:cNvSpPr>
          <p:nvPr>
            <p:ph type="ctrTitle"/>
          </p:nvPr>
        </p:nvSpPr>
        <p:spPr>
          <a:xfrm>
            <a:off x="469556" y="1412102"/>
            <a:ext cx="10367978" cy="2387600"/>
          </a:xfrm>
        </p:spPr>
        <p:txBody>
          <a:bodyPr>
            <a:normAutofit fontScale="90000"/>
          </a:bodyPr>
          <a:lstStyle/>
          <a:p>
            <a:br>
              <a:rPr lang="en-US" dirty="0">
                <a:solidFill>
                  <a:schemeClr val="bg1"/>
                </a:solidFill>
              </a:rPr>
            </a:br>
            <a:r>
              <a:rPr lang="en-US" noProof="0" dirty="0">
                <a:solidFill>
                  <a:schemeClr val="bg1"/>
                </a:solidFill>
              </a:rPr>
              <a:t>Review </a:t>
            </a:r>
            <a:br>
              <a:rPr lang="en-US" noProof="0" dirty="0">
                <a:solidFill>
                  <a:schemeClr val="bg1"/>
                </a:solidFill>
              </a:rPr>
            </a:br>
            <a:r>
              <a:rPr lang="en-US" noProof="0" dirty="0">
                <a:solidFill>
                  <a:schemeClr val="bg1"/>
                </a:solidFill>
              </a:rPr>
              <a:t>Horizontal Cooperation Guidelines</a:t>
            </a:r>
            <a:br>
              <a:rPr lang="en-US" noProof="0" dirty="0">
                <a:solidFill>
                  <a:schemeClr val="bg1"/>
                </a:solidFill>
              </a:rPr>
            </a:br>
            <a:r>
              <a:rPr lang="en-US" i="1" noProof="0" dirty="0">
                <a:solidFill>
                  <a:schemeClr val="bg1"/>
                </a:solidFill>
              </a:rPr>
              <a:t>Joint purchasing (Ch.4)</a:t>
            </a:r>
            <a:br>
              <a:rPr lang="en-US" noProof="0" dirty="0">
                <a:solidFill>
                  <a:schemeClr val="bg1"/>
                </a:solidFill>
              </a:rPr>
            </a:br>
            <a:br>
              <a:rPr lang="en-US" noProof="0" dirty="0">
                <a:solidFill>
                  <a:schemeClr val="bg1"/>
                </a:solidFill>
              </a:rPr>
            </a:br>
            <a:r>
              <a:rPr lang="en-US" sz="2700" noProof="0" dirty="0" err="1">
                <a:solidFill>
                  <a:schemeClr val="bg1"/>
                </a:solidFill>
              </a:rPr>
              <a:t>EAGCPmeeting</a:t>
            </a:r>
            <a:r>
              <a:rPr lang="en-US" sz="2700" noProof="0" dirty="0">
                <a:solidFill>
                  <a:schemeClr val="bg1"/>
                </a:solidFill>
              </a:rPr>
              <a:t> June 2022</a:t>
            </a:r>
            <a:endParaRPr lang="en-US" noProof="0" dirty="0">
              <a:solidFill>
                <a:schemeClr val="bg1"/>
              </a:solidFill>
            </a:endParaRPr>
          </a:p>
        </p:txBody>
      </p:sp>
      <p:sp>
        <p:nvSpPr>
          <p:cNvPr id="3" name="Subtítulo 2">
            <a:extLst>
              <a:ext uri="{FF2B5EF4-FFF2-40B4-BE49-F238E27FC236}">
                <a16:creationId xmlns:a16="http://schemas.microsoft.com/office/drawing/2014/main" id="{D017C71A-7909-7748-A386-373F11372B3F}"/>
              </a:ext>
            </a:extLst>
          </p:cNvPr>
          <p:cNvSpPr>
            <a:spLocks noGrp="1"/>
          </p:cNvSpPr>
          <p:nvPr>
            <p:ph type="subTitle" idx="1"/>
          </p:nvPr>
        </p:nvSpPr>
        <p:spPr>
          <a:xfrm>
            <a:off x="469556" y="3935896"/>
            <a:ext cx="6631953" cy="2519569"/>
          </a:xfrm>
        </p:spPr>
        <p:txBody>
          <a:bodyPr>
            <a:normAutofit/>
          </a:bodyPr>
          <a:lstStyle/>
          <a:p>
            <a:endParaRPr lang="en-US" noProof="0" dirty="0">
              <a:solidFill>
                <a:schemeClr val="bg1"/>
              </a:solidFill>
            </a:endParaRPr>
          </a:p>
          <a:p>
            <a:r>
              <a:rPr lang="en-US" noProof="0" dirty="0">
                <a:solidFill>
                  <a:schemeClr val="bg1"/>
                </a:solidFill>
              </a:rPr>
              <a:t>Giacomo Calzolari European University Institute</a:t>
            </a:r>
          </a:p>
        </p:txBody>
      </p:sp>
    </p:spTree>
    <p:extLst>
      <p:ext uri="{BB962C8B-B14F-4D97-AF65-F5344CB8AC3E}">
        <p14:creationId xmlns:p14="http://schemas.microsoft.com/office/powerpoint/2010/main" val="2981327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C54B-8F70-BC93-1B0E-27FE56691962}"/>
              </a:ext>
            </a:extLst>
          </p:cNvPr>
          <p:cNvSpPr>
            <a:spLocks noGrp="1"/>
          </p:cNvSpPr>
          <p:nvPr>
            <p:ph type="title"/>
          </p:nvPr>
        </p:nvSpPr>
        <p:spPr/>
        <p:txBody>
          <a:bodyPr/>
          <a:lstStyle/>
          <a:p>
            <a:r>
              <a:rPr lang="en-US" noProof="0" dirty="0"/>
              <a:t>Theories of harm of joint agreements</a:t>
            </a:r>
          </a:p>
        </p:txBody>
      </p:sp>
      <p:sp>
        <p:nvSpPr>
          <p:cNvPr id="3" name="Content Placeholder 2">
            <a:extLst>
              <a:ext uri="{FF2B5EF4-FFF2-40B4-BE49-F238E27FC236}">
                <a16:creationId xmlns:a16="http://schemas.microsoft.com/office/drawing/2014/main" id="{87B8EA9E-2950-471A-613A-3A678EDFF222}"/>
              </a:ext>
            </a:extLst>
          </p:cNvPr>
          <p:cNvSpPr>
            <a:spLocks noGrp="1"/>
          </p:cNvSpPr>
          <p:nvPr>
            <p:ph idx="1"/>
          </p:nvPr>
        </p:nvSpPr>
        <p:spPr>
          <a:xfrm>
            <a:off x="760977" y="2212956"/>
            <a:ext cx="10699186" cy="4534126"/>
          </a:xfrm>
        </p:spPr>
        <p:txBody>
          <a:bodyPr>
            <a:normAutofit lnSpcReduction="10000"/>
          </a:bodyPr>
          <a:lstStyle/>
          <a:p>
            <a:r>
              <a:rPr lang="en-US" noProof="0" dirty="0"/>
              <a:t>DOWNSTREAM Reduced incentive for p-competition </a:t>
            </a:r>
          </a:p>
          <a:p>
            <a:pPr lvl="1"/>
            <a:r>
              <a:rPr lang="en-US" noProof="0" dirty="0"/>
              <a:t>335. </a:t>
            </a:r>
            <a:r>
              <a:rPr lang="en-US" i="1" noProof="0" dirty="0"/>
              <a:t>First, if the parties together hold a significant degree of market power on the selling market or markets (which does not necessarily amount to dominance), the lower purchase prices achieved by the joint purchasing arrangement may be less likely to be passed on to consumers. </a:t>
            </a:r>
            <a:r>
              <a:rPr lang="en-US" noProof="0" dirty="0">
                <a:solidFill>
                  <a:srgbClr val="FF0000"/>
                </a:solidFill>
              </a:rPr>
              <a:t>BUT this has nothing to do with upstream joint purchasing, unless you presume they collude downstream as well (again “coordinated effects”)</a:t>
            </a:r>
          </a:p>
          <a:p>
            <a:pPr lvl="1"/>
            <a:endParaRPr lang="en-US" noProof="0" dirty="0">
              <a:solidFill>
                <a:srgbClr val="FF0000"/>
              </a:solidFill>
            </a:endParaRPr>
          </a:p>
          <a:p>
            <a:pPr lvl="1"/>
            <a:r>
              <a:rPr lang="en-US" noProof="0" dirty="0"/>
              <a:t>335. </a:t>
            </a:r>
            <a:r>
              <a:rPr lang="en-US" i="1" noProof="0" dirty="0"/>
              <a:t>More upstream coordination may imply more downstream coordination…, </a:t>
            </a:r>
            <a:r>
              <a:rPr lang="en-US" sz="2000" i="1" dirty="0"/>
              <a:t>especially with clauses impeding buying elsewhere upstream or if it imposes exact quantities to each buyer </a:t>
            </a:r>
            <a:r>
              <a:rPr lang="en-US" sz="2000" dirty="0">
                <a:solidFill>
                  <a:srgbClr val="FFC000"/>
                </a:solidFill>
              </a:rPr>
              <a:t>Convincing as these clauses really point to downstream collusion, but should receive more emphasis as an independent point and go to collusion part</a:t>
            </a:r>
          </a:p>
          <a:p>
            <a:pPr marL="0" indent="0">
              <a:buNone/>
            </a:pPr>
            <a:endParaRPr lang="en-US" noProof="0" dirty="0"/>
          </a:p>
          <a:p>
            <a:r>
              <a:rPr lang="en-US" dirty="0"/>
              <a:t>[contd.]</a:t>
            </a:r>
            <a:endParaRPr lang="en-US" noProof="0" dirty="0"/>
          </a:p>
        </p:txBody>
      </p:sp>
      <p:sp>
        <p:nvSpPr>
          <p:cNvPr id="4" name="Slide Number Placeholder 3">
            <a:extLst>
              <a:ext uri="{FF2B5EF4-FFF2-40B4-BE49-F238E27FC236}">
                <a16:creationId xmlns:a16="http://schemas.microsoft.com/office/drawing/2014/main" id="{AAF725AE-1E53-DE40-D754-0F6C657921A3}"/>
              </a:ext>
            </a:extLst>
          </p:cNvPr>
          <p:cNvSpPr>
            <a:spLocks noGrp="1"/>
          </p:cNvSpPr>
          <p:nvPr>
            <p:ph type="sldNum" sz="quarter" idx="12"/>
          </p:nvPr>
        </p:nvSpPr>
        <p:spPr/>
        <p:txBody>
          <a:bodyPr/>
          <a:lstStyle/>
          <a:p>
            <a:fld id="{A85EF1E5-F080-0048-9372-CF230FDE727D}" type="slidenum">
              <a:rPr lang="es-ES" smtClean="0"/>
              <a:t>10</a:t>
            </a:fld>
            <a:endParaRPr lang="es-ES" dirty="0"/>
          </a:p>
        </p:txBody>
      </p:sp>
    </p:spTree>
    <p:extLst>
      <p:ext uri="{BB962C8B-B14F-4D97-AF65-F5344CB8AC3E}">
        <p14:creationId xmlns:p14="http://schemas.microsoft.com/office/powerpoint/2010/main" val="170464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C54B-8F70-BC93-1B0E-27FE56691962}"/>
              </a:ext>
            </a:extLst>
          </p:cNvPr>
          <p:cNvSpPr>
            <a:spLocks noGrp="1"/>
          </p:cNvSpPr>
          <p:nvPr>
            <p:ph type="title"/>
          </p:nvPr>
        </p:nvSpPr>
        <p:spPr/>
        <p:txBody>
          <a:bodyPr/>
          <a:lstStyle/>
          <a:p>
            <a:r>
              <a:rPr lang="en-US" noProof="0" dirty="0"/>
              <a:t>Theories of harm of joint agreements</a:t>
            </a:r>
          </a:p>
        </p:txBody>
      </p:sp>
      <p:sp>
        <p:nvSpPr>
          <p:cNvPr id="3" name="Content Placeholder 2">
            <a:extLst>
              <a:ext uri="{FF2B5EF4-FFF2-40B4-BE49-F238E27FC236}">
                <a16:creationId xmlns:a16="http://schemas.microsoft.com/office/drawing/2014/main" id="{87B8EA9E-2950-471A-613A-3A678EDFF222}"/>
              </a:ext>
            </a:extLst>
          </p:cNvPr>
          <p:cNvSpPr>
            <a:spLocks noGrp="1"/>
          </p:cNvSpPr>
          <p:nvPr>
            <p:ph idx="1"/>
          </p:nvPr>
        </p:nvSpPr>
        <p:spPr>
          <a:xfrm>
            <a:off x="760977" y="2212956"/>
            <a:ext cx="10699186" cy="4228518"/>
          </a:xfrm>
        </p:spPr>
        <p:txBody>
          <a:bodyPr>
            <a:normAutofit fontScale="92500" lnSpcReduction="10000"/>
          </a:bodyPr>
          <a:lstStyle/>
          <a:p>
            <a:endParaRPr lang="en-US" noProof="0" dirty="0"/>
          </a:p>
          <a:p>
            <a:r>
              <a:rPr lang="en-US" noProof="0" dirty="0"/>
              <a:t>336. </a:t>
            </a:r>
            <a:r>
              <a:rPr lang="en-US" i="1" noProof="0" dirty="0"/>
              <a:t>In the analysis of whether </a:t>
            </a:r>
            <a:r>
              <a:rPr lang="en-US" i="1" dirty="0"/>
              <a:t>the parties to a joint purchasing arrangement have buying power, the number and intensity of links (for example, other purchasing agreements) between competitors in the purchasing </a:t>
            </a:r>
            <a:r>
              <a:rPr lang="en-US" i="1" noProof="0" dirty="0"/>
              <a:t>market are relevant</a:t>
            </a:r>
            <a:r>
              <a:rPr lang="en-US" noProof="0" dirty="0">
                <a:solidFill>
                  <a:srgbClr val="FFC000"/>
                </a:solidFill>
              </a:rPr>
              <a:t>. Clarify links</a:t>
            </a:r>
          </a:p>
          <a:p>
            <a:endParaRPr lang="en-US" noProof="0" dirty="0">
              <a:solidFill>
                <a:srgbClr val="FF0000"/>
              </a:solidFill>
            </a:endParaRPr>
          </a:p>
          <a:p>
            <a:r>
              <a:rPr lang="en-US" noProof="0" dirty="0"/>
              <a:t>DOWNSTREAM: (Collusion) </a:t>
            </a:r>
            <a:r>
              <a:rPr lang="en-US" i="1" noProof="0" dirty="0"/>
              <a:t>341 more common(-value) cost issue simplifies downstream coordination (especially if large component) and also other information exchange (</a:t>
            </a:r>
            <a:r>
              <a:rPr lang="en-US" i="1" noProof="0" dirty="0">
                <a:solidFill>
                  <a:srgbClr val="FF0000"/>
                </a:solidFill>
              </a:rPr>
              <a:t>build Chinese walls on information, not fully convincing</a:t>
            </a:r>
            <a:r>
              <a:rPr lang="en-US" i="1" noProof="0" dirty="0"/>
              <a:t>) and to be limited to the necessity for the agreement</a:t>
            </a:r>
          </a:p>
          <a:p>
            <a:pPr lvl="1"/>
            <a:r>
              <a:rPr lang="en-US" noProof="0" dirty="0"/>
              <a:t>352 </a:t>
            </a:r>
            <a:r>
              <a:rPr lang="en-US" i="1" noProof="0" dirty="0"/>
              <a:t>Example The incentive for the parties to coordinate their </a:t>
            </a:r>
            <a:r>
              <a:rPr lang="en-US" i="1" noProof="0" dirty="0" err="1"/>
              <a:t>behaviour</a:t>
            </a:r>
            <a:r>
              <a:rPr lang="en-US" i="1" noProof="0" dirty="0"/>
              <a:t> would be reinforced if their cost structures were already similar prior to concluding the agreement</a:t>
            </a:r>
            <a:r>
              <a:rPr lang="en-US" noProof="0" dirty="0"/>
              <a:t>. </a:t>
            </a:r>
            <a:r>
              <a:rPr lang="en-US" noProof="0" dirty="0">
                <a:solidFill>
                  <a:srgbClr val="FF0000"/>
                </a:solidFill>
              </a:rPr>
              <a:t>BUT not true that the </a:t>
            </a:r>
            <a:r>
              <a:rPr lang="en-US" b="1" noProof="0" dirty="0">
                <a:solidFill>
                  <a:srgbClr val="FF0000"/>
                </a:solidFill>
              </a:rPr>
              <a:t>incentives</a:t>
            </a:r>
            <a:r>
              <a:rPr lang="en-US" noProof="0" dirty="0">
                <a:solidFill>
                  <a:srgbClr val="FF0000"/>
                </a:solidFill>
              </a:rPr>
              <a:t> to coordinate are reinforced, coordination is easier to support</a:t>
            </a:r>
          </a:p>
          <a:p>
            <a:endParaRPr lang="en-US" noProof="0" dirty="0"/>
          </a:p>
        </p:txBody>
      </p:sp>
      <p:sp>
        <p:nvSpPr>
          <p:cNvPr id="4" name="Slide Number Placeholder 3">
            <a:extLst>
              <a:ext uri="{FF2B5EF4-FFF2-40B4-BE49-F238E27FC236}">
                <a16:creationId xmlns:a16="http://schemas.microsoft.com/office/drawing/2014/main" id="{AAF725AE-1E53-DE40-D754-0F6C657921A3}"/>
              </a:ext>
            </a:extLst>
          </p:cNvPr>
          <p:cNvSpPr>
            <a:spLocks noGrp="1"/>
          </p:cNvSpPr>
          <p:nvPr>
            <p:ph type="sldNum" sz="quarter" idx="12"/>
          </p:nvPr>
        </p:nvSpPr>
        <p:spPr/>
        <p:txBody>
          <a:bodyPr/>
          <a:lstStyle/>
          <a:p>
            <a:fld id="{A85EF1E5-F080-0048-9372-CF230FDE727D}" type="slidenum">
              <a:rPr lang="es-ES" smtClean="0"/>
              <a:t>11</a:t>
            </a:fld>
            <a:endParaRPr lang="es-ES" dirty="0"/>
          </a:p>
        </p:txBody>
      </p:sp>
    </p:spTree>
    <p:extLst>
      <p:ext uri="{BB962C8B-B14F-4D97-AF65-F5344CB8AC3E}">
        <p14:creationId xmlns:p14="http://schemas.microsoft.com/office/powerpoint/2010/main" val="2487880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FF90-C4D2-A074-20D9-1B23045088CE}"/>
              </a:ext>
            </a:extLst>
          </p:cNvPr>
          <p:cNvSpPr>
            <a:spLocks noGrp="1"/>
          </p:cNvSpPr>
          <p:nvPr>
            <p:ph type="title"/>
          </p:nvPr>
        </p:nvSpPr>
        <p:spPr/>
        <p:txBody>
          <a:bodyPr/>
          <a:lstStyle/>
          <a:p>
            <a:r>
              <a:rPr lang="en-US" noProof="0" dirty="0"/>
              <a:t>Assessment under 101 (3)</a:t>
            </a:r>
          </a:p>
        </p:txBody>
      </p:sp>
      <p:sp>
        <p:nvSpPr>
          <p:cNvPr id="3" name="Content Placeholder 2">
            <a:extLst>
              <a:ext uri="{FF2B5EF4-FFF2-40B4-BE49-F238E27FC236}">
                <a16:creationId xmlns:a16="http://schemas.microsoft.com/office/drawing/2014/main" id="{F3520AF1-FAAA-A293-C637-6C8331666D28}"/>
              </a:ext>
            </a:extLst>
          </p:cNvPr>
          <p:cNvSpPr>
            <a:spLocks noGrp="1"/>
          </p:cNvSpPr>
          <p:nvPr>
            <p:ph idx="1"/>
          </p:nvPr>
        </p:nvSpPr>
        <p:spPr/>
        <p:txBody>
          <a:bodyPr>
            <a:normAutofit fontScale="92500" lnSpcReduction="20000"/>
          </a:bodyPr>
          <a:lstStyle/>
          <a:p>
            <a:r>
              <a:rPr lang="en-US" noProof="0" dirty="0"/>
              <a:t>344 </a:t>
            </a:r>
            <a:r>
              <a:rPr lang="en-US" i="1" noProof="0" dirty="0"/>
              <a:t>Joint purchasing arrangements can give rise to </a:t>
            </a:r>
            <a:r>
              <a:rPr lang="en-US" i="1" noProof="0" dirty="0">
                <a:solidFill>
                  <a:srgbClr val="FF0000"/>
                </a:solidFill>
              </a:rPr>
              <a:t>significant efficiency gains</a:t>
            </a:r>
            <a:r>
              <a:rPr lang="en-US" i="1" noProof="0" dirty="0"/>
              <a:t>. In particular, they can lead to cost savings such as </a:t>
            </a:r>
            <a:r>
              <a:rPr lang="en-US" i="1" noProof="0" dirty="0">
                <a:solidFill>
                  <a:srgbClr val="FF0000"/>
                </a:solidFill>
              </a:rPr>
              <a:t>lower purchase prices </a:t>
            </a:r>
            <a:r>
              <a:rPr lang="en-US" i="1" noProof="0" dirty="0"/>
              <a:t>or reduced transaction, transportation and storage costs, thereby facilitating economies of scale. </a:t>
            </a:r>
            <a:r>
              <a:rPr lang="en-US" noProof="0" dirty="0">
                <a:solidFill>
                  <a:srgbClr val="FF0000"/>
                </a:solidFill>
              </a:rPr>
              <a:t>BUT this is not necessarily efficiency gain </a:t>
            </a:r>
            <a:endParaRPr lang="en-US" noProof="0" dirty="0"/>
          </a:p>
          <a:p>
            <a:r>
              <a:rPr lang="en-US" noProof="0" dirty="0"/>
              <a:t>How to activate efficiency gains?</a:t>
            </a:r>
          </a:p>
          <a:p>
            <a:pPr marL="457200" indent="-457200">
              <a:buFont typeface="+mj-lt"/>
              <a:buAutoNum type="arabicPeriod"/>
            </a:pPr>
            <a:r>
              <a:rPr lang="en-US" noProof="0" dirty="0" err="1"/>
              <a:t>Indespensability</a:t>
            </a:r>
            <a:r>
              <a:rPr lang="en-US" noProof="0" dirty="0"/>
              <a:t> of restrictions included in the joint agreement just to activate efficiency gains</a:t>
            </a:r>
          </a:p>
          <a:p>
            <a:pPr marL="457200" indent="-457200">
              <a:buFont typeface="+mj-lt"/>
              <a:buAutoNum type="arabicPeriod"/>
            </a:pPr>
            <a:r>
              <a:rPr lang="en-US" noProof="0" dirty="0"/>
              <a:t>Pass-on-to consumers: necessary some of it, cost reduction not sufficient,</a:t>
            </a:r>
            <a:r>
              <a:rPr lang="en-US" noProof="0" dirty="0">
                <a:solidFill>
                  <a:srgbClr val="FF0000"/>
                </a:solidFill>
              </a:rPr>
              <a:t> but not only prices, check for quality and variety too</a:t>
            </a:r>
          </a:p>
          <a:p>
            <a:pPr marL="457200" indent="-457200">
              <a:buFont typeface="+mj-lt"/>
              <a:buAutoNum type="arabicPeriod"/>
            </a:pPr>
            <a:r>
              <a:rPr lang="en-US" noProof="0" dirty="0"/>
              <a:t>No elimination of competition: if there is up or down, then no 101 3</a:t>
            </a:r>
          </a:p>
          <a:p>
            <a:endParaRPr lang="en-US" noProof="0" dirty="0"/>
          </a:p>
        </p:txBody>
      </p:sp>
      <p:sp>
        <p:nvSpPr>
          <p:cNvPr id="4" name="Slide Number Placeholder 3">
            <a:extLst>
              <a:ext uri="{FF2B5EF4-FFF2-40B4-BE49-F238E27FC236}">
                <a16:creationId xmlns:a16="http://schemas.microsoft.com/office/drawing/2014/main" id="{FB4F24E0-C227-6C56-EC43-740A5B5DB3D0}"/>
              </a:ext>
            </a:extLst>
          </p:cNvPr>
          <p:cNvSpPr>
            <a:spLocks noGrp="1"/>
          </p:cNvSpPr>
          <p:nvPr>
            <p:ph type="sldNum" sz="quarter" idx="12"/>
          </p:nvPr>
        </p:nvSpPr>
        <p:spPr/>
        <p:txBody>
          <a:bodyPr/>
          <a:lstStyle/>
          <a:p>
            <a:fld id="{A85EF1E5-F080-0048-9372-CF230FDE727D}" type="slidenum">
              <a:rPr lang="es-ES" smtClean="0"/>
              <a:t>12</a:t>
            </a:fld>
            <a:endParaRPr lang="es-ES" dirty="0"/>
          </a:p>
        </p:txBody>
      </p:sp>
    </p:spTree>
    <p:extLst>
      <p:ext uri="{BB962C8B-B14F-4D97-AF65-F5344CB8AC3E}">
        <p14:creationId xmlns:p14="http://schemas.microsoft.com/office/powerpoint/2010/main" val="2137285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BDC7B6-7274-5445-AB10-683A8E54A9A6}"/>
              </a:ext>
            </a:extLst>
          </p:cNvPr>
          <p:cNvSpPr>
            <a:spLocks noGrp="1"/>
          </p:cNvSpPr>
          <p:nvPr>
            <p:ph type="ctrTitle"/>
          </p:nvPr>
        </p:nvSpPr>
        <p:spPr>
          <a:xfrm>
            <a:off x="469556" y="1412102"/>
            <a:ext cx="10367978" cy="2387600"/>
          </a:xfrm>
        </p:spPr>
        <p:txBody>
          <a:bodyPr>
            <a:normAutofit fontScale="90000"/>
          </a:bodyPr>
          <a:lstStyle/>
          <a:p>
            <a:br>
              <a:rPr lang="en-US" dirty="0">
                <a:solidFill>
                  <a:schemeClr val="bg1"/>
                </a:solidFill>
              </a:rPr>
            </a:br>
            <a:r>
              <a:rPr lang="en-US" noProof="0" dirty="0">
                <a:solidFill>
                  <a:schemeClr val="bg1"/>
                </a:solidFill>
              </a:rPr>
              <a:t>Review </a:t>
            </a:r>
            <a:br>
              <a:rPr lang="en-US" noProof="0" dirty="0">
                <a:solidFill>
                  <a:schemeClr val="bg1"/>
                </a:solidFill>
              </a:rPr>
            </a:br>
            <a:r>
              <a:rPr lang="en-US" noProof="0" dirty="0">
                <a:solidFill>
                  <a:schemeClr val="bg1"/>
                </a:solidFill>
              </a:rPr>
              <a:t>Horizontal Cooperation Guidelines</a:t>
            </a:r>
            <a:br>
              <a:rPr lang="en-US" noProof="0" dirty="0">
                <a:solidFill>
                  <a:schemeClr val="bg1"/>
                </a:solidFill>
              </a:rPr>
            </a:br>
            <a:r>
              <a:rPr lang="en-US" i="1" noProof="0" dirty="0">
                <a:solidFill>
                  <a:schemeClr val="bg1"/>
                </a:solidFill>
              </a:rPr>
              <a:t>Joint purchasing (Ch.4)</a:t>
            </a:r>
            <a:br>
              <a:rPr lang="en-US" noProof="0" dirty="0">
                <a:solidFill>
                  <a:schemeClr val="bg1"/>
                </a:solidFill>
              </a:rPr>
            </a:br>
            <a:br>
              <a:rPr lang="en-US" noProof="0" dirty="0">
                <a:solidFill>
                  <a:schemeClr val="bg1"/>
                </a:solidFill>
              </a:rPr>
            </a:br>
            <a:r>
              <a:rPr lang="en-US" sz="2700" noProof="0" dirty="0" err="1">
                <a:solidFill>
                  <a:schemeClr val="bg1"/>
                </a:solidFill>
              </a:rPr>
              <a:t>EAGCPmeeting</a:t>
            </a:r>
            <a:r>
              <a:rPr lang="en-US" sz="2700" noProof="0" dirty="0">
                <a:solidFill>
                  <a:schemeClr val="bg1"/>
                </a:solidFill>
              </a:rPr>
              <a:t> June 2022</a:t>
            </a:r>
            <a:endParaRPr lang="en-US" noProof="0" dirty="0">
              <a:solidFill>
                <a:schemeClr val="bg1"/>
              </a:solidFill>
            </a:endParaRPr>
          </a:p>
        </p:txBody>
      </p:sp>
      <p:sp>
        <p:nvSpPr>
          <p:cNvPr id="3" name="Subtítulo 2">
            <a:extLst>
              <a:ext uri="{FF2B5EF4-FFF2-40B4-BE49-F238E27FC236}">
                <a16:creationId xmlns:a16="http://schemas.microsoft.com/office/drawing/2014/main" id="{D017C71A-7909-7748-A386-373F11372B3F}"/>
              </a:ext>
            </a:extLst>
          </p:cNvPr>
          <p:cNvSpPr>
            <a:spLocks noGrp="1"/>
          </p:cNvSpPr>
          <p:nvPr>
            <p:ph type="subTitle" idx="1"/>
          </p:nvPr>
        </p:nvSpPr>
        <p:spPr>
          <a:xfrm>
            <a:off x="469556" y="3935896"/>
            <a:ext cx="6631953" cy="2519569"/>
          </a:xfrm>
        </p:spPr>
        <p:txBody>
          <a:bodyPr>
            <a:normAutofit/>
          </a:bodyPr>
          <a:lstStyle/>
          <a:p>
            <a:endParaRPr lang="en-US" noProof="0" dirty="0">
              <a:solidFill>
                <a:schemeClr val="bg1"/>
              </a:solidFill>
            </a:endParaRPr>
          </a:p>
          <a:p>
            <a:r>
              <a:rPr lang="en-US" noProof="0" dirty="0">
                <a:solidFill>
                  <a:schemeClr val="bg1"/>
                </a:solidFill>
              </a:rPr>
              <a:t>Giacomo Calzolari European University Institute</a:t>
            </a:r>
          </a:p>
        </p:txBody>
      </p:sp>
    </p:spTree>
    <p:extLst>
      <p:ext uri="{BB962C8B-B14F-4D97-AF65-F5344CB8AC3E}">
        <p14:creationId xmlns:p14="http://schemas.microsoft.com/office/powerpoint/2010/main" val="417952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37617-8E80-A177-D395-6070E53B74DB}"/>
              </a:ext>
            </a:extLst>
          </p:cNvPr>
          <p:cNvSpPr>
            <a:spLocks noGrp="1"/>
          </p:cNvSpPr>
          <p:nvPr>
            <p:ph type="title"/>
          </p:nvPr>
        </p:nvSpPr>
        <p:spPr/>
        <p:txBody>
          <a:bodyPr/>
          <a:lstStyle/>
          <a:p>
            <a:r>
              <a:rPr lang="en-US" noProof="0" dirty="0"/>
              <a:t>Assessing a buyers’ agreement</a:t>
            </a:r>
          </a:p>
        </p:txBody>
      </p:sp>
      <p:sp>
        <p:nvSpPr>
          <p:cNvPr id="3" name="Content Placeholder 2">
            <a:extLst>
              <a:ext uri="{FF2B5EF4-FFF2-40B4-BE49-F238E27FC236}">
                <a16:creationId xmlns:a16="http://schemas.microsoft.com/office/drawing/2014/main" id="{B1271DAC-FF02-D93C-F409-B36E77967BBF}"/>
              </a:ext>
            </a:extLst>
          </p:cNvPr>
          <p:cNvSpPr>
            <a:spLocks noGrp="1"/>
          </p:cNvSpPr>
          <p:nvPr>
            <p:ph idx="1"/>
          </p:nvPr>
        </p:nvSpPr>
        <p:spPr/>
        <p:txBody>
          <a:bodyPr>
            <a:normAutofit fontScale="85000" lnSpcReduction="20000"/>
          </a:bodyPr>
          <a:lstStyle/>
          <a:p>
            <a:r>
              <a:rPr lang="en-US" noProof="0" dirty="0"/>
              <a:t>STEP 1 Checking restriction by object</a:t>
            </a:r>
          </a:p>
          <a:p>
            <a:pPr marL="457200" lvl="1" indent="0">
              <a:buNone/>
            </a:pPr>
            <a:r>
              <a:rPr lang="en-US" sz="2200" noProof="0" dirty="0"/>
              <a:t>Does it implement ‘hardcore restrictions’: prohibited price-fixing, output limitation or market allocation?</a:t>
            </a:r>
          </a:p>
          <a:p>
            <a:pPr marL="457200" lvl="1" indent="0">
              <a:buNone/>
            </a:pPr>
            <a:r>
              <a:rPr lang="en-US" sz="2200" noProof="0" dirty="0"/>
              <a:t>Does it involve to exchange of commercially sensitive information on individual purchasing intentions or negotiations, outside “genuine” joint bargaining agreements?</a:t>
            </a:r>
          </a:p>
          <a:p>
            <a:r>
              <a:rPr lang="en-US" noProof="0" dirty="0"/>
              <a:t>STEP 2 Checking restriction by effect</a:t>
            </a:r>
          </a:p>
          <a:p>
            <a:pPr marL="0" indent="0">
              <a:buNone/>
            </a:pPr>
            <a:r>
              <a:rPr lang="en-US" noProof="0" dirty="0"/>
              <a:t>	Has it most likely negative effects on competition upstream and /or downstream?</a:t>
            </a:r>
          </a:p>
          <a:p>
            <a:r>
              <a:rPr lang="en-US" noProof="0" dirty="0"/>
              <a:t>STEP 3 If restrictions by effect, check 101(3)</a:t>
            </a:r>
          </a:p>
          <a:p>
            <a:pPr marL="0" indent="0">
              <a:buNone/>
            </a:pPr>
            <a:r>
              <a:rPr lang="en-US" noProof="0" dirty="0"/>
              <a:t>	Has it likely pro-competitive benefits outweighing restrictive effects?</a:t>
            </a:r>
          </a:p>
          <a:p>
            <a:r>
              <a:rPr lang="en-US" noProof="0" dirty="0"/>
              <a:t>STEP 4 Check for vertical restraints in any case (Vertical Block Exemption)</a:t>
            </a:r>
          </a:p>
        </p:txBody>
      </p:sp>
      <p:sp>
        <p:nvSpPr>
          <p:cNvPr id="4" name="Slide Number Placeholder 3">
            <a:extLst>
              <a:ext uri="{FF2B5EF4-FFF2-40B4-BE49-F238E27FC236}">
                <a16:creationId xmlns:a16="http://schemas.microsoft.com/office/drawing/2014/main" id="{CFFC3151-F8F5-3CA7-612B-9B150C9CB7E4}"/>
              </a:ext>
            </a:extLst>
          </p:cNvPr>
          <p:cNvSpPr>
            <a:spLocks noGrp="1"/>
          </p:cNvSpPr>
          <p:nvPr>
            <p:ph type="sldNum" sz="quarter" idx="12"/>
          </p:nvPr>
        </p:nvSpPr>
        <p:spPr/>
        <p:txBody>
          <a:bodyPr/>
          <a:lstStyle/>
          <a:p>
            <a:fld id="{A85EF1E5-F080-0048-9372-CF230FDE727D}" type="slidenum">
              <a:rPr lang="es-ES" smtClean="0"/>
              <a:t>2</a:t>
            </a:fld>
            <a:endParaRPr lang="es-ES" dirty="0"/>
          </a:p>
        </p:txBody>
      </p:sp>
    </p:spTree>
    <p:extLst>
      <p:ext uri="{BB962C8B-B14F-4D97-AF65-F5344CB8AC3E}">
        <p14:creationId xmlns:p14="http://schemas.microsoft.com/office/powerpoint/2010/main" val="2677336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96AAE-E005-EF40-069A-7CDA5C80114F}"/>
              </a:ext>
            </a:extLst>
          </p:cNvPr>
          <p:cNvSpPr>
            <a:spLocks noGrp="1"/>
          </p:cNvSpPr>
          <p:nvPr>
            <p:ph type="title"/>
          </p:nvPr>
        </p:nvSpPr>
        <p:spPr/>
        <p:txBody>
          <a:bodyPr/>
          <a:lstStyle/>
          <a:p>
            <a:r>
              <a:rPr lang="en-US" noProof="0" dirty="0"/>
              <a:t>A tension</a:t>
            </a:r>
          </a:p>
        </p:txBody>
      </p:sp>
      <p:sp>
        <p:nvSpPr>
          <p:cNvPr id="3" name="Content Placeholder 2">
            <a:extLst>
              <a:ext uri="{FF2B5EF4-FFF2-40B4-BE49-F238E27FC236}">
                <a16:creationId xmlns:a16="http://schemas.microsoft.com/office/drawing/2014/main" id="{0518699B-BF6F-9FE0-A9C5-D4E9B5C58C93}"/>
              </a:ext>
            </a:extLst>
          </p:cNvPr>
          <p:cNvSpPr>
            <a:spLocks noGrp="1"/>
          </p:cNvSpPr>
          <p:nvPr>
            <p:ph idx="1"/>
          </p:nvPr>
        </p:nvSpPr>
        <p:spPr/>
        <p:txBody>
          <a:bodyPr/>
          <a:lstStyle/>
          <a:p>
            <a:r>
              <a:rPr lang="en-US" noProof="0" dirty="0"/>
              <a:t>Since Galbraith (1952): interests of downstream firms and final consumers seen as aligned, both parties prefer lower wholesale prices</a:t>
            </a:r>
          </a:p>
          <a:p>
            <a:r>
              <a:rPr lang="en-US" noProof="0" dirty="0"/>
              <a:t>But many things could go wrong in this reasoning</a:t>
            </a:r>
          </a:p>
          <a:p>
            <a:pPr lvl="1"/>
            <a:r>
              <a:rPr lang="en-US" noProof="0" dirty="0"/>
              <a:t>(long list)</a:t>
            </a:r>
          </a:p>
          <a:p>
            <a:r>
              <a:rPr lang="en-US" noProof="0" dirty="0"/>
              <a:t>Hence, there is room to distinguish between buyer cartel (not acceptable), and joint purchase agreement (acceptable), with some tension</a:t>
            </a:r>
          </a:p>
        </p:txBody>
      </p:sp>
      <p:sp>
        <p:nvSpPr>
          <p:cNvPr id="4" name="Slide Number Placeholder 3">
            <a:extLst>
              <a:ext uri="{FF2B5EF4-FFF2-40B4-BE49-F238E27FC236}">
                <a16:creationId xmlns:a16="http://schemas.microsoft.com/office/drawing/2014/main" id="{F2FE349B-8845-88C8-B2EC-E32A07BEE613}"/>
              </a:ext>
            </a:extLst>
          </p:cNvPr>
          <p:cNvSpPr>
            <a:spLocks noGrp="1"/>
          </p:cNvSpPr>
          <p:nvPr>
            <p:ph type="sldNum" sz="quarter" idx="12"/>
          </p:nvPr>
        </p:nvSpPr>
        <p:spPr/>
        <p:txBody>
          <a:bodyPr/>
          <a:lstStyle/>
          <a:p>
            <a:fld id="{A85EF1E5-F080-0048-9372-CF230FDE727D}" type="slidenum">
              <a:rPr lang="es-ES" smtClean="0"/>
              <a:t>3</a:t>
            </a:fld>
            <a:endParaRPr lang="es-ES" dirty="0"/>
          </a:p>
        </p:txBody>
      </p:sp>
    </p:spTree>
    <p:extLst>
      <p:ext uri="{BB962C8B-B14F-4D97-AF65-F5344CB8AC3E}">
        <p14:creationId xmlns:p14="http://schemas.microsoft.com/office/powerpoint/2010/main" val="79231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EEDEC-249F-D8E9-E67B-F032A57DBA42}"/>
              </a:ext>
            </a:extLst>
          </p:cNvPr>
          <p:cNvSpPr>
            <a:spLocks noGrp="1"/>
          </p:cNvSpPr>
          <p:nvPr>
            <p:ph type="title"/>
          </p:nvPr>
        </p:nvSpPr>
        <p:spPr/>
        <p:txBody>
          <a:bodyPr/>
          <a:lstStyle/>
          <a:p>
            <a:r>
              <a:rPr lang="en-US" noProof="0" dirty="0"/>
              <a:t>What can go wrong</a:t>
            </a:r>
          </a:p>
        </p:txBody>
      </p:sp>
      <p:sp>
        <p:nvSpPr>
          <p:cNvPr id="3" name="Content Placeholder 2">
            <a:extLst>
              <a:ext uri="{FF2B5EF4-FFF2-40B4-BE49-F238E27FC236}">
                <a16:creationId xmlns:a16="http://schemas.microsoft.com/office/drawing/2014/main" id="{11D7058E-797F-ECF0-EDA1-62292EB513D9}"/>
              </a:ext>
            </a:extLst>
          </p:cNvPr>
          <p:cNvSpPr>
            <a:spLocks noGrp="1"/>
          </p:cNvSpPr>
          <p:nvPr>
            <p:ph idx="1"/>
          </p:nvPr>
        </p:nvSpPr>
        <p:spPr>
          <a:xfrm>
            <a:off x="760977" y="2137207"/>
            <a:ext cx="10699186" cy="3783533"/>
          </a:xfrm>
        </p:spPr>
        <p:txBody>
          <a:bodyPr>
            <a:normAutofit fontScale="85000" lnSpcReduction="10000"/>
          </a:bodyPr>
          <a:lstStyle/>
          <a:p>
            <a:r>
              <a:rPr lang="en-US" b="1" noProof="0" dirty="0"/>
              <a:t>Lower w does not always imply lower p</a:t>
            </a:r>
            <a:r>
              <a:rPr lang="en-US" noProof="0" dirty="0"/>
              <a:t>: </a:t>
            </a:r>
            <a:r>
              <a:rPr lang="en-US" noProof="0" dirty="0" err="1"/>
              <a:t>Ungern</a:t>
            </a:r>
            <a:r>
              <a:rPr lang="en-US" noProof="0" dirty="0"/>
              <a:t>-Sternberg (1996) </a:t>
            </a:r>
            <a:r>
              <a:rPr lang="en-US" noProof="0" dirty="0" err="1"/>
              <a:t>Iozzi</a:t>
            </a:r>
            <a:r>
              <a:rPr lang="en-US" noProof="0" dirty="0"/>
              <a:t>, </a:t>
            </a:r>
            <a:r>
              <a:rPr lang="en-US" noProof="0" dirty="0" err="1"/>
              <a:t>Valletti</a:t>
            </a:r>
            <a:r>
              <a:rPr lang="en-US" noProof="0" dirty="0"/>
              <a:t> (2014), Gaudin (2018), assuming upstream linear pricing</a:t>
            </a:r>
          </a:p>
          <a:p>
            <a:r>
              <a:rPr lang="en-US" b="1" noProof="0" dirty="0"/>
              <a:t>Non-discrimination effect of alliance</a:t>
            </a:r>
            <a:r>
              <a:rPr lang="en-US" noProof="0" dirty="0"/>
              <a:t>: Molina (2019) </a:t>
            </a:r>
            <a:r>
              <a:rPr lang="en-US" dirty="0"/>
              <a:t>j</a:t>
            </a:r>
            <a:r>
              <a:rPr lang="en-US" noProof="0" dirty="0" err="1"/>
              <a:t>oint</a:t>
            </a:r>
            <a:r>
              <a:rPr lang="en-US" noProof="0" dirty="0"/>
              <a:t> bargaining implies </a:t>
            </a:r>
            <a:r>
              <a:rPr lang="en-US" dirty="0"/>
              <a:t>[</a:t>
            </a:r>
            <a:r>
              <a:rPr lang="en-US" noProof="0" dirty="0"/>
              <a:t>?] same contractual terms for all and one fits all is not good if there is heterogeneity downstream</a:t>
            </a:r>
          </a:p>
          <a:p>
            <a:r>
              <a:rPr lang="en-US" b="1" noProof="0" dirty="0"/>
              <a:t>Adverse upstream with variety reduction</a:t>
            </a:r>
            <a:r>
              <a:rPr lang="en-US" noProof="0" dirty="0"/>
              <a:t>: </a:t>
            </a:r>
            <a:r>
              <a:rPr lang="en-US" noProof="0" dirty="0" err="1"/>
              <a:t>Inderst</a:t>
            </a:r>
            <a:r>
              <a:rPr lang="en-US" noProof="0" dirty="0"/>
              <a:t> et Shaffer (2007) buyers (no downstream competition) increase upstream competition by optimally committing to delist some upstream products, lower product variety, also Allain, Avignon and </a:t>
            </a:r>
            <a:r>
              <a:rPr lang="en-US" noProof="0" dirty="0" err="1"/>
              <a:t>Chambolle</a:t>
            </a:r>
            <a:r>
              <a:rPr lang="en-US" noProof="0" dirty="0"/>
              <a:t> (2020)</a:t>
            </a:r>
          </a:p>
          <a:p>
            <a:r>
              <a:rPr lang="en-US" b="1" noProof="0" dirty="0"/>
              <a:t>Adverse downstream for non-member rivals</a:t>
            </a:r>
            <a:r>
              <a:rPr lang="en-US" noProof="0" dirty="0"/>
              <a:t>: raising rivals’ cost (waterbed effect with increasing c’ as </a:t>
            </a:r>
            <a:r>
              <a:rPr lang="en-US" noProof="0" dirty="0" err="1"/>
              <a:t>Inderst</a:t>
            </a:r>
            <a:r>
              <a:rPr lang="en-US" noProof="0" dirty="0"/>
              <a:t> and Wey 2007, or </a:t>
            </a:r>
            <a:r>
              <a:rPr lang="en-US" noProof="0" dirty="0" err="1"/>
              <a:t>Inderst</a:t>
            </a:r>
            <a:r>
              <a:rPr lang="en-US" noProof="0" dirty="0"/>
              <a:t> </a:t>
            </a:r>
            <a:r>
              <a:rPr lang="en-US" noProof="0" dirty="0" err="1"/>
              <a:t>Valletti</a:t>
            </a:r>
            <a:r>
              <a:rPr lang="en-US" noProof="0" dirty="0"/>
              <a:t> 2011), reducing rivals’ benefit (curbing the upstream product), input foreclosure, weakening rivals’ bargaining position</a:t>
            </a:r>
          </a:p>
          <a:p>
            <a:r>
              <a:rPr lang="en-US" b="1" noProof="0" dirty="0"/>
              <a:t>Facilitate downstream collusion</a:t>
            </a:r>
            <a:r>
              <a:rPr lang="en-US" noProof="0" dirty="0"/>
              <a:t>: powerful buyer group may facilitate RPM/exclusivity with suppliers, or improved coordination of a cartel now using two instruments (w and p Piccolo and </a:t>
            </a:r>
            <a:r>
              <a:rPr lang="en-US" noProof="0" dirty="0" err="1"/>
              <a:t>Miklós-Thal</a:t>
            </a:r>
            <a:r>
              <a:rPr lang="en-US" noProof="0" dirty="0"/>
              <a:t> (2012) and Doyle and Han (2014) </a:t>
            </a:r>
          </a:p>
        </p:txBody>
      </p:sp>
      <p:sp>
        <p:nvSpPr>
          <p:cNvPr id="4" name="Slide Number Placeholder 3">
            <a:extLst>
              <a:ext uri="{FF2B5EF4-FFF2-40B4-BE49-F238E27FC236}">
                <a16:creationId xmlns:a16="http://schemas.microsoft.com/office/drawing/2014/main" id="{D175CF27-29EA-2C44-F7FD-F6B6BD906118}"/>
              </a:ext>
            </a:extLst>
          </p:cNvPr>
          <p:cNvSpPr>
            <a:spLocks noGrp="1"/>
          </p:cNvSpPr>
          <p:nvPr>
            <p:ph type="sldNum" sz="quarter" idx="12"/>
          </p:nvPr>
        </p:nvSpPr>
        <p:spPr/>
        <p:txBody>
          <a:bodyPr/>
          <a:lstStyle/>
          <a:p>
            <a:fld id="{A85EF1E5-F080-0048-9372-CF230FDE727D}" type="slidenum">
              <a:rPr lang="es-ES" smtClean="0"/>
              <a:t>4</a:t>
            </a:fld>
            <a:endParaRPr lang="es-ES" dirty="0"/>
          </a:p>
        </p:txBody>
      </p:sp>
    </p:spTree>
    <p:extLst>
      <p:ext uri="{BB962C8B-B14F-4D97-AF65-F5344CB8AC3E}">
        <p14:creationId xmlns:p14="http://schemas.microsoft.com/office/powerpoint/2010/main" val="1608615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80768-D8C8-C235-A35D-8C1B542819EA}"/>
              </a:ext>
            </a:extLst>
          </p:cNvPr>
          <p:cNvSpPr>
            <a:spLocks noGrp="1"/>
          </p:cNvSpPr>
          <p:nvPr>
            <p:ph type="title"/>
          </p:nvPr>
        </p:nvSpPr>
        <p:spPr/>
        <p:txBody>
          <a:bodyPr/>
          <a:lstStyle/>
          <a:p>
            <a:r>
              <a:rPr lang="en-US" dirty="0"/>
              <a:t>Trying to map consistency</a:t>
            </a:r>
          </a:p>
        </p:txBody>
      </p:sp>
      <p:sp>
        <p:nvSpPr>
          <p:cNvPr id="3" name="Content Placeholder 2">
            <a:extLst>
              <a:ext uri="{FF2B5EF4-FFF2-40B4-BE49-F238E27FC236}">
                <a16:creationId xmlns:a16="http://schemas.microsoft.com/office/drawing/2014/main" id="{2B1284E5-EA9D-B5A0-9E54-4F416693DDFA}"/>
              </a:ext>
            </a:extLst>
          </p:cNvPr>
          <p:cNvSpPr>
            <a:spLocks noGrp="1"/>
          </p:cNvSpPr>
          <p:nvPr>
            <p:ph idx="1"/>
          </p:nvPr>
        </p:nvSpPr>
        <p:spPr/>
        <p:txBody>
          <a:bodyPr/>
          <a:lstStyle/>
          <a:p>
            <a:r>
              <a:rPr lang="en-US" dirty="0"/>
              <a:t>A consistency exercise on the proposed revised Guidelines, with eco academic literature</a:t>
            </a:r>
          </a:p>
        </p:txBody>
      </p:sp>
      <p:sp>
        <p:nvSpPr>
          <p:cNvPr id="4" name="Slide Number Placeholder 3">
            <a:extLst>
              <a:ext uri="{FF2B5EF4-FFF2-40B4-BE49-F238E27FC236}">
                <a16:creationId xmlns:a16="http://schemas.microsoft.com/office/drawing/2014/main" id="{F0F983F1-EAB9-3C0F-C88E-383B9E72C60A}"/>
              </a:ext>
            </a:extLst>
          </p:cNvPr>
          <p:cNvSpPr>
            <a:spLocks noGrp="1"/>
          </p:cNvSpPr>
          <p:nvPr>
            <p:ph type="sldNum" sz="quarter" idx="12"/>
          </p:nvPr>
        </p:nvSpPr>
        <p:spPr/>
        <p:txBody>
          <a:bodyPr/>
          <a:lstStyle/>
          <a:p>
            <a:fld id="{A85EF1E5-F080-0048-9372-CF230FDE727D}" type="slidenum">
              <a:rPr lang="es-ES" smtClean="0"/>
              <a:t>5</a:t>
            </a:fld>
            <a:endParaRPr lang="es-ES" dirty="0"/>
          </a:p>
        </p:txBody>
      </p:sp>
    </p:spTree>
    <p:extLst>
      <p:ext uri="{BB962C8B-B14F-4D97-AF65-F5344CB8AC3E}">
        <p14:creationId xmlns:p14="http://schemas.microsoft.com/office/powerpoint/2010/main" val="2400831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FA081-E8B8-C5C6-346A-615CD3C50CD6}"/>
              </a:ext>
            </a:extLst>
          </p:cNvPr>
          <p:cNvSpPr>
            <a:spLocks noGrp="1"/>
          </p:cNvSpPr>
          <p:nvPr>
            <p:ph type="title"/>
          </p:nvPr>
        </p:nvSpPr>
        <p:spPr/>
        <p:txBody>
          <a:bodyPr/>
          <a:lstStyle/>
          <a:p>
            <a:r>
              <a:rPr lang="en-US" noProof="0" dirty="0"/>
              <a:t>A key distinction</a:t>
            </a:r>
          </a:p>
        </p:txBody>
      </p:sp>
      <p:sp>
        <p:nvSpPr>
          <p:cNvPr id="3" name="Content Placeholder 2">
            <a:extLst>
              <a:ext uri="{FF2B5EF4-FFF2-40B4-BE49-F238E27FC236}">
                <a16:creationId xmlns:a16="http://schemas.microsoft.com/office/drawing/2014/main" id="{9EFB67BB-3F4A-D523-3FE7-E1291FF77F15}"/>
              </a:ext>
            </a:extLst>
          </p:cNvPr>
          <p:cNvSpPr>
            <a:spLocks noGrp="1"/>
          </p:cNvSpPr>
          <p:nvPr>
            <p:ph idx="1"/>
          </p:nvPr>
        </p:nvSpPr>
        <p:spPr/>
        <p:txBody>
          <a:bodyPr>
            <a:normAutofit fontScale="92500" lnSpcReduction="10000"/>
          </a:bodyPr>
          <a:lstStyle/>
          <a:p>
            <a:r>
              <a:rPr lang="en-US" noProof="0" dirty="0"/>
              <a:t>Key in the distinction: buyer cartel </a:t>
            </a:r>
            <a:r>
              <a:rPr lang="en-US" dirty="0"/>
              <a:t>has </a:t>
            </a:r>
            <a:r>
              <a:rPr lang="en-US" b="1" dirty="0"/>
              <a:t>individual and covered </a:t>
            </a:r>
            <a:r>
              <a:rPr lang="en-US" dirty="0"/>
              <a:t>activity/bargaining,</a:t>
            </a:r>
            <a:r>
              <a:rPr lang="en-US" noProof="0" dirty="0"/>
              <a:t> joint purchasing agreement has </a:t>
            </a:r>
            <a:r>
              <a:rPr lang="en-US" b="1" noProof="0" dirty="0"/>
              <a:t>joint/collective</a:t>
            </a:r>
            <a:r>
              <a:rPr lang="en-US" noProof="0" dirty="0"/>
              <a:t> activity/bargaining</a:t>
            </a:r>
          </a:p>
          <a:p>
            <a:pPr lvl="2"/>
            <a:r>
              <a:rPr lang="en-US" noProof="0" dirty="0"/>
              <a:t>317 </a:t>
            </a:r>
            <a:r>
              <a:rPr lang="en-US" i="1" noProof="0" dirty="0"/>
              <a:t>In a buyer cartel, purchasers coordinate their </a:t>
            </a:r>
            <a:r>
              <a:rPr lang="en-US" i="1" noProof="0" dirty="0" err="1"/>
              <a:t>behaviour</a:t>
            </a:r>
            <a:r>
              <a:rPr lang="en-US" i="1" noProof="0" dirty="0"/>
              <a:t> among themselves in view of </a:t>
            </a:r>
            <a:r>
              <a:rPr lang="en-US" b="1" i="1" noProof="0" dirty="0"/>
              <a:t>their individual interaction with the supplier </a:t>
            </a:r>
            <a:r>
              <a:rPr lang="en-US" i="1" noProof="0" dirty="0"/>
              <a:t>on the purchasing market.</a:t>
            </a:r>
          </a:p>
          <a:p>
            <a:pPr lvl="2"/>
            <a:r>
              <a:rPr lang="en-US" i="1" noProof="0" dirty="0"/>
              <a:t>If purchasers deal individually with suppliers, they should make their own purchasing decisions independently of each other</a:t>
            </a:r>
          </a:p>
          <a:p>
            <a:r>
              <a:rPr lang="en-US" noProof="0" dirty="0"/>
              <a:t>If collective bargaining, then coordinated decisions in principle could be ok (provided showing it allows to get better terms and…)</a:t>
            </a:r>
          </a:p>
          <a:p>
            <a:r>
              <a:rPr lang="en-US" noProof="0" dirty="0"/>
              <a:t>What is the </a:t>
            </a:r>
            <a:r>
              <a:rPr lang="en-US" noProof="0" dirty="0">
                <a:solidFill>
                  <a:srgbClr val="FF0000"/>
                </a:solidFill>
              </a:rPr>
              <a:t>economic rationale for jointness</a:t>
            </a:r>
            <a:r>
              <a:rPr lang="en-US" dirty="0">
                <a:solidFill>
                  <a:srgbClr val="FF0000"/>
                </a:solidFill>
              </a:rPr>
              <a:t> being better?</a:t>
            </a:r>
            <a:endParaRPr lang="en-US" noProof="0" dirty="0"/>
          </a:p>
          <a:p>
            <a:r>
              <a:rPr lang="en-US" dirty="0">
                <a:solidFill>
                  <a:srgbClr val="FF0000"/>
                </a:solidFill>
              </a:rPr>
              <a:t>I appreciate the effort </a:t>
            </a:r>
            <a:r>
              <a:rPr lang="en-US" dirty="0" err="1">
                <a:solidFill>
                  <a:srgbClr val="FF0000"/>
                </a:solidFill>
              </a:rPr>
              <a:t>w.r.t.</a:t>
            </a:r>
            <a:r>
              <a:rPr lang="en-US" dirty="0">
                <a:solidFill>
                  <a:srgbClr val="FF0000"/>
                </a:solidFill>
              </a:rPr>
              <a:t> previous Guidelines, but I’m still puzzled…</a:t>
            </a:r>
          </a:p>
        </p:txBody>
      </p:sp>
      <p:sp>
        <p:nvSpPr>
          <p:cNvPr id="4" name="Slide Number Placeholder 3">
            <a:extLst>
              <a:ext uri="{FF2B5EF4-FFF2-40B4-BE49-F238E27FC236}">
                <a16:creationId xmlns:a16="http://schemas.microsoft.com/office/drawing/2014/main" id="{3C32F816-C0EB-7A62-F1D0-A4C4791D3E99}"/>
              </a:ext>
            </a:extLst>
          </p:cNvPr>
          <p:cNvSpPr>
            <a:spLocks noGrp="1"/>
          </p:cNvSpPr>
          <p:nvPr>
            <p:ph type="sldNum" sz="quarter" idx="12"/>
          </p:nvPr>
        </p:nvSpPr>
        <p:spPr/>
        <p:txBody>
          <a:bodyPr/>
          <a:lstStyle/>
          <a:p>
            <a:fld id="{A85EF1E5-F080-0048-9372-CF230FDE727D}" type="slidenum">
              <a:rPr lang="es-ES" smtClean="0"/>
              <a:t>6</a:t>
            </a:fld>
            <a:endParaRPr lang="es-ES" dirty="0"/>
          </a:p>
        </p:txBody>
      </p:sp>
    </p:spTree>
    <p:extLst>
      <p:ext uri="{BB962C8B-B14F-4D97-AF65-F5344CB8AC3E}">
        <p14:creationId xmlns:p14="http://schemas.microsoft.com/office/powerpoint/2010/main" val="4059350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FA081-E8B8-C5C6-346A-615CD3C50CD6}"/>
              </a:ext>
            </a:extLst>
          </p:cNvPr>
          <p:cNvSpPr>
            <a:spLocks noGrp="1"/>
          </p:cNvSpPr>
          <p:nvPr>
            <p:ph type="title"/>
          </p:nvPr>
        </p:nvSpPr>
        <p:spPr/>
        <p:txBody>
          <a:bodyPr/>
          <a:lstStyle/>
          <a:p>
            <a:r>
              <a:rPr lang="en-US" noProof="0" dirty="0"/>
              <a:t>A key distinction</a:t>
            </a:r>
          </a:p>
        </p:txBody>
      </p:sp>
      <p:sp>
        <p:nvSpPr>
          <p:cNvPr id="3" name="Content Placeholder 2">
            <a:extLst>
              <a:ext uri="{FF2B5EF4-FFF2-40B4-BE49-F238E27FC236}">
                <a16:creationId xmlns:a16="http://schemas.microsoft.com/office/drawing/2014/main" id="{9EFB67BB-3F4A-D523-3FE7-E1291FF77F15}"/>
              </a:ext>
            </a:extLst>
          </p:cNvPr>
          <p:cNvSpPr>
            <a:spLocks noGrp="1"/>
          </p:cNvSpPr>
          <p:nvPr>
            <p:ph idx="1"/>
          </p:nvPr>
        </p:nvSpPr>
        <p:spPr>
          <a:xfrm>
            <a:off x="760977" y="2423972"/>
            <a:ext cx="10699186" cy="3733349"/>
          </a:xfrm>
        </p:spPr>
        <p:txBody>
          <a:bodyPr>
            <a:normAutofit fontScale="77500" lnSpcReduction="20000"/>
          </a:bodyPr>
          <a:lstStyle/>
          <a:p>
            <a:pPr marL="0" indent="0">
              <a:buNone/>
            </a:pPr>
            <a:r>
              <a:rPr lang="en-US" dirty="0">
                <a:solidFill>
                  <a:srgbClr val="FF0000"/>
                </a:solidFill>
              </a:rPr>
              <a:t>I appreciate the effort </a:t>
            </a:r>
            <a:r>
              <a:rPr lang="en-US" dirty="0" err="1">
                <a:solidFill>
                  <a:srgbClr val="FF0000"/>
                </a:solidFill>
              </a:rPr>
              <a:t>w.r.t.</a:t>
            </a:r>
            <a:r>
              <a:rPr lang="en-US" dirty="0">
                <a:solidFill>
                  <a:srgbClr val="FF0000"/>
                </a:solidFill>
              </a:rPr>
              <a:t> previous Guidelines, but I’m still puzzled</a:t>
            </a:r>
          </a:p>
          <a:p>
            <a:r>
              <a:rPr lang="en-US" noProof="0" dirty="0">
                <a:solidFill>
                  <a:srgbClr val="FF0000"/>
                </a:solidFill>
              </a:rPr>
              <a:t>Difficult to solve this tension with wording </a:t>
            </a:r>
            <a:r>
              <a:rPr lang="en-US" noProof="0" dirty="0"/>
              <a:t>and legalistic</a:t>
            </a:r>
            <a:r>
              <a:rPr lang="en-US" dirty="0"/>
              <a:t> definition, </a:t>
            </a:r>
          </a:p>
          <a:p>
            <a:r>
              <a:rPr lang="en-US" noProof="0" dirty="0"/>
              <a:t>Does the distinction individual/coordinated actions imply that making the agreement public (e.g. written) facilitates positive assessment? Why?</a:t>
            </a:r>
          </a:p>
          <a:p>
            <a:r>
              <a:rPr lang="en-US" noProof="0" dirty="0"/>
              <a:t>If yes, why not state it negatively: if you do not have a written agreement it looks suspicious (not a notification, Macron law 2015) </a:t>
            </a:r>
          </a:p>
          <a:p>
            <a:r>
              <a:rPr lang="en-US" dirty="0">
                <a:solidFill>
                  <a:srgbClr val="FF0000"/>
                </a:solidFill>
              </a:rPr>
              <a:t>Make it transparent/public </a:t>
            </a:r>
            <a:r>
              <a:rPr lang="en-US" dirty="0"/>
              <a:t>and easier for authorities to look into it if they want, with a “by effects” approach</a:t>
            </a:r>
          </a:p>
          <a:p>
            <a:endParaRPr lang="en-US" dirty="0"/>
          </a:p>
          <a:p>
            <a:r>
              <a:rPr lang="en-US" noProof="0" dirty="0"/>
              <a:t>For a “by effect” approach, I would have e</a:t>
            </a:r>
            <a:r>
              <a:rPr lang="en-US" dirty="0" err="1"/>
              <a:t>xpected</a:t>
            </a:r>
            <a:r>
              <a:rPr lang="en-US" dirty="0"/>
              <a:t> a closer connection with </a:t>
            </a:r>
            <a:r>
              <a:rPr lang="en-US" dirty="0">
                <a:solidFill>
                  <a:srgbClr val="FF0000"/>
                </a:solidFill>
              </a:rPr>
              <a:t>“Coordinated effects” as in Horizontal merger guidelines</a:t>
            </a:r>
          </a:p>
          <a:p>
            <a:pPr lvl="1"/>
            <a:r>
              <a:rPr lang="en-US" dirty="0"/>
              <a:t>After all, strong analogy with merger between buyer (although no “direct effects” of merger). </a:t>
            </a:r>
          </a:p>
          <a:p>
            <a:pPr lvl="1"/>
            <a:r>
              <a:rPr lang="en-US" dirty="0"/>
              <a:t>So warnings if (</a:t>
            </a:r>
            <a:r>
              <a:rPr lang="en-US" dirty="0" err="1"/>
              <a:t>i</a:t>
            </a:r>
            <a:r>
              <a:rPr lang="en-US" dirty="0"/>
              <a:t>) downstream market sufficiently transparent to monitor deviations, (ii) conceivable credible punishment mechanism, (iii) difficult entry and or final buyers ability to prevent collusion</a:t>
            </a:r>
          </a:p>
        </p:txBody>
      </p:sp>
      <p:sp>
        <p:nvSpPr>
          <p:cNvPr id="4" name="Slide Number Placeholder 3">
            <a:extLst>
              <a:ext uri="{FF2B5EF4-FFF2-40B4-BE49-F238E27FC236}">
                <a16:creationId xmlns:a16="http://schemas.microsoft.com/office/drawing/2014/main" id="{3C32F816-C0EB-7A62-F1D0-A4C4791D3E99}"/>
              </a:ext>
            </a:extLst>
          </p:cNvPr>
          <p:cNvSpPr>
            <a:spLocks noGrp="1"/>
          </p:cNvSpPr>
          <p:nvPr>
            <p:ph type="sldNum" sz="quarter" idx="12"/>
          </p:nvPr>
        </p:nvSpPr>
        <p:spPr/>
        <p:txBody>
          <a:bodyPr/>
          <a:lstStyle/>
          <a:p>
            <a:fld id="{A85EF1E5-F080-0048-9372-CF230FDE727D}" type="slidenum">
              <a:rPr lang="es-ES" smtClean="0"/>
              <a:t>7</a:t>
            </a:fld>
            <a:endParaRPr lang="es-ES" dirty="0"/>
          </a:p>
        </p:txBody>
      </p:sp>
    </p:spTree>
    <p:extLst>
      <p:ext uri="{BB962C8B-B14F-4D97-AF65-F5344CB8AC3E}">
        <p14:creationId xmlns:p14="http://schemas.microsoft.com/office/powerpoint/2010/main" val="2457054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28611-B8A0-F6E6-A1DA-7650BB64639A}"/>
              </a:ext>
            </a:extLst>
          </p:cNvPr>
          <p:cNvSpPr>
            <a:spLocks noGrp="1"/>
          </p:cNvSpPr>
          <p:nvPr>
            <p:ph type="title"/>
          </p:nvPr>
        </p:nvSpPr>
        <p:spPr/>
        <p:txBody>
          <a:bodyPr/>
          <a:lstStyle/>
          <a:p>
            <a:r>
              <a:rPr lang="en-US" noProof="0" dirty="0"/>
              <a:t>Markets definition</a:t>
            </a:r>
          </a:p>
        </p:txBody>
      </p:sp>
      <p:sp>
        <p:nvSpPr>
          <p:cNvPr id="3" name="Content Placeholder 2">
            <a:extLst>
              <a:ext uri="{FF2B5EF4-FFF2-40B4-BE49-F238E27FC236}">
                <a16:creationId xmlns:a16="http://schemas.microsoft.com/office/drawing/2014/main" id="{6D5F2D44-62DC-74DB-5450-6566CAA3BCE0}"/>
              </a:ext>
            </a:extLst>
          </p:cNvPr>
          <p:cNvSpPr>
            <a:spLocks noGrp="1"/>
          </p:cNvSpPr>
          <p:nvPr>
            <p:ph idx="1"/>
          </p:nvPr>
        </p:nvSpPr>
        <p:spPr>
          <a:xfrm>
            <a:off x="760977" y="2223779"/>
            <a:ext cx="10699186" cy="4020112"/>
          </a:xfrm>
        </p:spPr>
        <p:txBody>
          <a:bodyPr>
            <a:normAutofit fontScale="92500" lnSpcReduction="20000"/>
          </a:bodyPr>
          <a:lstStyle/>
          <a:p>
            <a:r>
              <a:rPr lang="en-US" noProof="0" dirty="0"/>
              <a:t>Two relevant markets: Upstream &amp; Downstream</a:t>
            </a:r>
          </a:p>
          <a:p>
            <a:r>
              <a:rPr lang="en-US" noProof="0" dirty="0"/>
              <a:t>327 Analyze them as usual (small but non-transitory price decrease), independently </a:t>
            </a:r>
          </a:p>
          <a:p>
            <a:r>
              <a:rPr lang="en-US" noProof="0" dirty="0"/>
              <a:t>329 However, for market power definition they are combined:</a:t>
            </a:r>
          </a:p>
          <a:p>
            <a:pPr lvl="1"/>
            <a:r>
              <a:rPr lang="en-US" i="1" noProof="0" dirty="0"/>
              <a:t>However, in most cases it is unlikely that market power exists if the parties to the joint purchasing arrangement have a combined market share not exceeding 15% on the purchasing market or markets </a:t>
            </a:r>
            <a:r>
              <a:rPr lang="en-US" b="1" i="1" noProof="0" dirty="0">
                <a:solidFill>
                  <a:srgbClr val="002060"/>
                </a:solidFill>
              </a:rPr>
              <a:t>as well as </a:t>
            </a:r>
            <a:r>
              <a:rPr lang="en-US" i="1" noProof="0" dirty="0"/>
              <a:t>a combined market share not exceeding 15% on the selling market or markets.</a:t>
            </a:r>
          </a:p>
          <a:p>
            <a:pPr lvl="1"/>
            <a:r>
              <a:rPr lang="en-US" noProof="0" dirty="0"/>
              <a:t>Also, all examples deal with the combined up </a:t>
            </a:r>
            <a:r>
              <a:rPr lang="en-US" b="1" dirty="0">
                <a:solidFill>
                  <a:srgbClr val="002060"/>
                </a:solidFill>
              </a:rPr>
              <a:t>and</a:t>
            </a:r>
            <a:r>
              <a:rPr lang="en-US" noProof="0" dirty="0"/>
              <a:t> down shares both above 15%</a:t>
            </a:r>
          </a:p>
          <a:p>
            <a:r>
              <a:rPr lang="en-US" noProof="0" dirty="0">
                <a:solidFill>
                  <a:srgbClr val="FF0000"/>
                </a:solidFill>
              </a:rPr>
              <a:t>Why an “and”, not an “or”?</a:t>
            </a:r>
          </a:p>
          <a:p>
            <a:endParaRPr lang="en-US" noProof="0" dirty="0"/>
          </a:p>
          <a:p>
            <a:r>
              <a:rPr lang="en-US" noProof="0" dirty="0"/>
              <a:t>Comparing with horizontal merger guidelines, </a:t>
            </a:r>
            <a:r>
              <a:rPr lang="en-US" noProof="0" dirty="0">
                <a:solidFill>
                  <a:srgbClr val="FF0000"/>
                </a:solidFill>
              </a:rPr>
              <a:t>15% is a relatively tough standard</a:t>
            </a:r>
            <a:r>
              <a:rPr lang="en-US" noProof="0" dirty="0"/>
              <a:t>, buyer alliances are similar to mergers (20%) except they do not (should not) imply downstream coordination</a:t>
            </a:r>
          </a:p>
        </p:txBody>
      </p:sp>
      <p:sp>
        <p:nvSpPr>
          <p:cNvPr id="4" name="Slide Number Placeholder 3">
            <a:extLst>
              <a:ext uri="{FF2B5EF4-FFF2-40B4-BE49-F238E27FC236}">
                <a16:creationId xmlns:a16="http://schemas.microsoft.com/office/drawing/2014/main" id="{1E90B26B-4008-A0C2-1C79-9BD4881F7163}"/>
              </a:ext>
            </a:extLst>
          </p:cNvPr>
          <p:cNvSpPr>
            <a:spLocks noGrp="1"/>
          </p:cNvSpPr>
          <p:nvPr>
            <p:ph type="sldNum" sz="quarter" idx="12"/>
          </p:nvPr>
        </p:nvSpPr>
        <p:spPr/>
        <p:txBody>
          <a:bodyPr/>
          <a:lstStyle/>
          <a:p>
            <a:fld id="{A85EF1E5-F080-0048-9372-CF230FDE727D}" type="slidenum">
              <a:rPr lang="es-ES" smtClean="0"/>
              <a:t>8</a:t>
            </a:fld>
            <a:endParaRPr lang="es-ES" dirty="0"/>
          </a:p>
        </p:txBody>
      </p:sp>
    </p:spTree>
    <p:extLst>
      <p:ext uri="{BB962C8B-B14F-4D97-AF65-F5344CB8AC3E}">
        <p14:creationId xmlns:p14="http://schemas.microsoft.com/office/powerpoint/2010/main" val="115771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C54B-8F70-BC93-1B0E-27FE56691962}"/>
              </a:ext>
            </a:extLst>
          </p:cNvPr>
          <p:cNvSpPr>
            <a:spLocks noGrp="1"/>
          </p:cNvSpPr>
          <p:nvPr>
            <p:ph type="title"/>
          </p:nvPr>
        </p:nvSpPr>
        <p:spPr/>
        <p:txBody>
          <a:bodyPr/>
          <a:lstStyle/>
          <a:p>
            <a:r>
              <a:rPr lang="en-US" noProof="0" dirty="0"/>
              <a:t>Theories of harm of joint agreements</a:t>
            </a:r>
          </a:p>
        </p:txBody>
      </p:sp>
      <p:sp>
        <p:nvSpPr>
          <p:cNvPr id="3" name="Content Placeholder 2">
            <a:extLst>
              <a:ext uri="{FF2B5EF4-FFF2-40B4-BE49-F238E27FC236}">
                <a16:creationId xmlns:a16="http://schemas.microsoft.com/office/drawing/2014/main" id="{87B8EA9E-2950-471A-613A-3A678EDFF222}"/>
              </a:ext>
            </a:extLst>
          </p:cNvPr>
          <p:cNvSpPr>
            <a:spLocks noGrp="1"/>
          </p:cNvSpPr>
          <p:nvPr>
            <p:ph idx="1"/>
          </p:nvPr>
        </p:nvSpPr>
        <p:spPr>
          <a:xfrm>
            <a:off x="760977" y="2212956"/>
            <a:ext cx="10699186" cy="4269004"/>
          </a:xfrm>
        </p:spPr>
        <p:txBody>
          <a:bodyPr>
            <a:normAutofit fontScale="92500" lnSpcReduction="20000"/>
          </a:bodyPr>
          <a:lstStyle/>
          <a:p>
            <a:r>
              <a:rPr lang="en-US" noProof="0" dirty="0"/>
              <a:t>UPSTREAM Harming competition upstream which then spills over downstream</a:t>
            </a:r>
          </a:p>
          <a:p>
            <a:pPr lvl="1"/>
            <a:r>
              <a:rPr lang="en-US" noProof="0" dirty="0"/>
              <a:t>331. …</a:t>
            </a:r>
            <a:r>
              <a:rPr lang="en-US" i="1" noProof="0" dirty="0"/>
              <a:t> there is a risk that [buyers] may harm competition upstream… For example may harm investment incentives and force suppliers to reduce the range or quality of products</a:t>
            </a:r>
            <a:r>
              <a:rPr lang="en-US" noProof="0" dirty="0"/>
              <a:t> </a:t>
            </a:r>
            <a:r>
              <a:rPr lang="en-US" noProof="0" dirty="0">
                <a:solidFill>
                  <a:srgbClr val="FF0000"/>
                </a:solidFill>
              </a:rPr>
              <a:t>i</a:t>
            </a:r>
            <a:r>
              <a:rPr lang="en-US" noProof="0" dirty="0">
                <a:solidFill>
                  <a:srgbClr val="FFC000"/>
                </a:solidFill>
              </a:rPr>
              <a:t>t is harming upstream indeed, clarify a broad notion of “competition” not just prices, also range and quality of products</a:t>
            </a:r>
          </a:p>
          <a:p>
            <a:pPr marL="457200" lvl="1" indent="0">
              <a:buNone/>
            </a:pPr>
            <a:endParaRPr lang="en-US" noProof="0" dirty="0">
              <a:solidFill>
                <a:srgbClr val="FF0000"/>
              </a:solidFill>
            </a:endParaRPr>
          </a:p>
          <a:p>
            <a:r>
              <a:rPr lang="en-US" noProof="0" dirty="0"/>
              <a:t>DOWNSTREAM 334. </a:t>
            </a:r>
            <a:r>
              <a:rPr lang="en-US" i="1" noProof="0" dirty="0"/>
              <a:t>Foreclose competing purchasers by limiting their access to efficient suppliers</a:t>
            </a:r>
          </a:p>
          <a:p>
            <a:pPr lvl="1"/>
            <a:r>
              <a:rPr lang="en-US" i="1" noProof="0" dirty="0"/>
              <a:t>Especially if limited number of suppliers and barriers to entry on supply</a:t>
            </a:r>
          </a:p>
          <a:p>
            <a:pPr lvl="1"/>
            <a:r>
              <a:rPr lang="en-US" i="1" noProof="0" dirty="0"/>
              <a:t>Explicitly aiming at excluding an actual or potential competitor qualifies as a collective boycott and amounts to a restriction of competition by object.</a:t>
            </a:r>
          </a:p>
          <a:p>
            <a:pPr lvl="1"/>
            <a:r>
              <a:rPr lang="en-US" dirty="0">
                <a:solidFill>
                  <a:srgbClr val="00B050"/>
                </a:solidFill>
              </a:rPr>
              <a:t>OK convincing, and not covered by “coordinated effects” of merger</a:t>
            </a:r>
          </a:p>
          <a:p>
            <a:pPr lvl="1"/>
            <a:r>
              <a:rPr lang="en-US" dirty="0">
                <a:solidFill>
                  <a:srgbClr val="00B050"/>
                </a:solidFill>
              </a:rPr>
              <a:t>OK I appreciated no mention of “waterbed effect”: not convincing literature in this application </a:t>
            </a:r>
          </a:p>
          <a:p>
            <a:pPr marL="0" indent="0">
              <a:buNone/>
            </a:pPr>
            <a:endParaRPr lang="en-US" dirty="0"/>
          </a:p>
          <a:p>
            <a:pPr marL="0" indent="0">
              <a:buNone/>
            </a:pPr>
            <a:r>
              <a:rPr lang="en-US" dirty="0"/>
              <a:t>[contd.]</a:t>
            </a:r>
            <a:endParaRPr lang="en-US" noProof="0" dirty="0"/>
          </a:p>
          <a:p>
            <a:endParaRPr lang="en-US" noProof="0" dirty="0"/>
          </a:p>
        </p:txBody>
      </p:sp>
      <p:sp>
        <p:nvSpPr>
          <p:cNvPr id="4" name="Slide Number Placeholder 3">
            <a:extLst>
              <a:ext uri="{FF2B5EF4-FFF2-40B4-BE49-F238E27FC236}">
                <a16:creationId xmlns:a16="http://schemas.microsoft.com/office/drawing/2014/main" id="{AAF725AE-1E53-DE40-D754-0F6C657921A3}"/>
              </a:ext>
            </a:extLst>
          </p:cNvPr>
          <p:cNvSpPr>
            <a:spLocks noGrp="1"/>
          </p:cNvSpPr>
          <p:nvPr>
            <p:ph type="sldNum" sz="quarter" idx="12"/>
          </p:nvPr>
        </p:nvSpPr>
        <p:spPr/>
        <p:txBody>
          <a:bodyPr/>
          <a:lstStyle/>
          <a:p>
            <a:fld id="{A85EF1E5-F080-0048-9372-CF230FDE727D}" type="slidenum">
              <a:rPr lang="es-ES" smtClean="0"/>
              <a:t>9</a:t>
            </a:fld>
            <a:endParaRPr lang="es-ES" dirty="0"/>
          </a:p>
        </p:txBody>
      </p:sp>
    </p:spTree>
    <p:extLst>
      <p:ext uri="{BB962C8B-B14F-4D97-AF65-F5344CB8AC3E}">
        <p14:creationId xmlns:p14="http://schemas.microsoft.com/office/powerpoint/2010/main" val="45332372"/>
      </p:ext>
    </p:extLst>
  </p:cSld>
  <p:clrMapOvr>
    <a:masterClrMapping/>
  </p:clrMapOvr>
</p:sld>
</file>

<file path=ppt/theme/theme1.xml><?xml version="1.0" encoding="utf-8"?>
<a:theme xmlns:a="http://schemas.openxmlformats.org/drawingml/2006/main" name="Tema de Office">
  <a:themeElements>
    <a:clrScheme name="EUI colour palette">
      <a:dk1>
        <a:srgbClr val="004575"/>
      </a:dk1>
      <a:lt1>
        <a:srgbClr val="FFFFFF"/>
      </a:lt1>
      <a:dk2>
        <a:srgbClr val="004575"/>
      </a:dk2>
      <a:lt2>
        <a:srgbClr val="FFFFFF"/>
      </a:lt2>
      <a:accent1>
        <a:srgbClr val="8F932F"/>
      </a:accent1>
      <a:accent2>
        <a:srgbClr val="C85826"/>
      </a:accent2>
      <a:accent3>
        <a:srgbClr val="C3AEA1"/>
      </a:accent3>
      <a:accent4>
        <a:srgbClr val="F1C36F"/>
      </a:accent4>
      <a:accent5>
        <a:srgbClr val="2480C4"/>
      </a:accent5>
      <a:accent6>
        <a:srgbClr val="004575"/>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1491</Words>
  <Application>Microsoft Office PowerPoint</Application>
  <PresentationFormat>Widescreen</PresentationFormat>
  <Paragraphs>100</Paragraphs>
  <Slides>13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Tema de Office</vt:lpstr>
      <vt:lpstr> Review  Horizontal Cooperation Guidelines Joint purchasing (Ch.4)  EAGCPmeeting June 2022</vt:lpstr>
      <vt:lpstr>Assessing a buyers’ agreement</vt:lpstr>
      <vt:lpstr>A tension</vt:lpstr>
      <vt:lpstr>What can go wrong</vt:lpstr>
      <vt:lpstr>Trying to map consistency</vt:lpstr>
      <vt:lpstr>A key distinction</vt:lpstr>
      <vt:lpstr>A key distinction</vt:lpstr>
      <vt:lpstr>Markets definition</vt:lpstr>
      <vt:lpstr>Theories of harm of joint agreements</vt:lpstr>
      <vt:lpstr>Theories of harm of joint agreements</vt:lpstr>
      <vt:lpstr>Theories of harm of joint agreements</vt:lpstr>
      <vt:lpstr>Assessment under 101 (3)</vt:lpstr>
      <vt:lpstr> Review  Horizontal Cooperation Guidelines Joint purchasing (Ch.4)  EAGCPmeeting June 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 and econ a starter</dc:title>
  <dc:creator>Giacomo Calzolari</dc:creator>
  <cp:lastModifiedBy>Calzolari, Giacomo</cp:lastModifiedBy>
  <cp:revision>81</cp:revision>
  <dcterms:created xsi:type="dcterms:W3CDTF">2020-03-28T09:17:10Z</dcterms:created>
  <dcterms:modified xsi:type="dcterms:W3CDTF">2022-06-17T05:22:51Z</dcterms:modified>
</cp:coreProperties>
</file>