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handoutMasterIdLst>
    <p:handoutMasterId r:id="rId14"/>
  </p:handoutMasterIdLst>
  <p:sldIdLst>
    <p:sldId id="465" r:id="rId2"/>
    <p:sldId id="467" r:id="rId3"/>
    <p:sldId id="478" r:id="rId4"/>
    <p:sldId id="482" r:id="rId5"/>
    <p:sldId id="483" r:id="rId6"/>
    <p:sldId id="466" r:id="rId7"/>
    <p:sldId id="479" r:id="rId8"/>
    <p:sldId id="484" r:id="rId9"/>
    <p:sldId id="480" r:id="rId10"/>
    <p:sldId id="481" r:id="rId11"/>
    <p:sldId id="477" r:id="rId12"/>
  </p:sldIdLst>
  <p:sldSz cx="9144000" cy="6858000" type="screen4x3"/>
  <p:notesSz cx="6718300" cy="985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>
          <p15:clr>
            <a:srgbClr val="A4A3A4"/>
          </p15:clr>
        </p15:guide>
        <p15:guide id="2" pos="211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8683"/>
    <a:srgbClr val="2D5EC1"/>
    <a:srgbClr val="E4CC1C"/>
    <a:srgbClr val="9FBB15"/>
    <a:srgbClr val="FF3399"/>
    <a:srgbClr val="3166CF"/>
    <a:srgbClr val="F4FCA6"/>
    <a:srgbClr val="BDDEFF"/>
    <a:srgbClr val="3E6FD2"/>
    <a:srgbClr val="0B6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7084" autoAdjust="0"/>
    <p:restoredTop sz="95707" autoAdjust="0"/>
  </p:normalViewPr>
  <p:slideViewPr>
    <p:cSldViewPr>
      <p:cViewPr varScale="1">
        <p:scale>
          <a:sx n="64" d="100"/>
          <a:sy n="64" d="100"/>
        </p:scale>
        <p:origin x="62" y="6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6" y="-72"/>
      </p:cViewPr>
      <p:guideLst>
        <p:guide orient="horz" pos="3105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t" anchorCtr="0" compatLnSpc="1">
            <a:prstTxWarp prst="textNoShape">
              <a:avLst/>
            </a:prstTxWarp>
          </a:bodyPr>
          <a:lstStyle>
            <a:lvl1pPr defTabSz="90240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9" y="4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t" anchorCtr="0" compatLnSpc="1">
            <a:prstTxWarp prst="textNoShape">
              <a:avLst/>
            </a:prstTxWarp>
          </a:bodyPr>
          <a:lstStyle>
            <a:lvl1pPr algn="r" defTabSz="90240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60318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b" anchorCtr="0" compatLnSpc="1">
            <a:prstTxWarp prst="textNoShape">
              <a:avLst/>
            </a:prstTxWarp>
          </a:bodyPr>
          <a:lstStyle>
            <a:lvl1pPr defTabSz="90240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9" y="9360318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b" anchorCtr="0" compatLnSpc="1">
            <a:prstTxWarp prst="textNoShape">
              <a:avLst/>
            </a:prstTxWarp>
          </a:bodyPr>
          <a:lstStyle>
            <a:lvl1pPr algn="r" defTabSz="902406">
              <a:defRPr sz="1200">
                <a:latin typeface="Arial" charset="0"/>
              </a:defRPr>
            </a:lvl1pPr>
          </a:lstStyle>
          <a:p>
            <a:pPr>
              <a:defRPr/>
            </a:pPr>
            <a:fld id="{24AC8CAE-6A7F-4C7C-B3E6-544FB36F1E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58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t" anchorCtr="0" compatLnSpc="1">
            <a:prstTxWarp prst="textNoShape">
              <a:avLst/>
            </a:prstTxWarp>
          </a:bodyPr>
          <a:lstStyle>
            <a:lvl1pPr defTabSz="90240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9" y="4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t" anchorCtr="0" compatLnSpc="1">
            <a:prstTxWarp prst="textNoShape">
              <a:avLst/>
            </a:prstTxWarp>
          </a:bodyPr>
          <a:lstStyle>
            <a:lvl1pPr algn="r" defTabSz="90240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22838" cy="3694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7" y="4680948"/>
            <a:ext cx="5375268" cy="44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60318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b" anchorCtr="0" compatLnSpc="1">
            <a:prstTxWarp prst="textNoShape">
              <a:avLst/>
            </a:prstTxWarp>
          </a:bodyPr>
          <a:lstStyle>
            <a:lvl1pPr defTabSz="90240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9" y="9360318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6" tIns="45117" rIns="90236" bIns="45117" numCol="1" anchor="b" anchorCtr="0" compatLnSpc="1">
            <a:prstTxWarp prst="textNoShape">
              <a:avLst/>
            </a:prstTxWarp>
          </a:bodyPr>
          <a:lstStyle>
            <a:lvl1pPr algn="r" defTabSz="902406">
              <a:defRPr sz="1200">
                <a:latin typeface="Arial" charset="0"/>
              </a:defRPr>
            </a:lvl1pPr>
          </a:lstStyle>
          <a:p>
            <a:pPr>
              <a:defRPr/>
            </a:pPr>
            <a:fld id="{41D265BA-C108-4F0A-ACB8-7EE9CE922C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085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FE1315-546B-40C0-BCCA-0908A80040CC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469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in chapter 5 cover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“purchasing agreements”. Retailer alliances are one form of purchasing agreements. There are other forms of buyers who directly sell to end-consumers but who are not grocery retailers: e.g. alliances of hospitals. There can be also purchasing arrangements between producers (e.g. many agricultural cooperatives buying agricultural inputs). 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§ 196 specifically refers to retailer alliances as being covered by that chapter.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1298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0254F-BA46-4FCF-B2B3-56247CF6563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5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918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in chapter 5 cover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“purchasing agreements”. Retailer alliances are one form of purchasing agreements. There are other forms of buyers who directly sell to end-consumers but who are not grocery retailers: e.g. alliances of hospitals. There can be also purchasing arrangements between producers (e.g. many agricultural cooperatives buying agricultural inputs). 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§ 196 specifically refers to retailer alliances as being covered by that chapter.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808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pPr eaLnBrk="1" hangingPunct="1"/>
            <a:endParaRPr lang="en-GB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983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720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in chapter 5 cover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“purchasing agreements”. Retailer alliances are one form of purchasing agreements. There are other forms of buyers who directly sell to end-consumers but who are not grocery retailers: e.g. alliances of hospitals. There can be also purchasing arrangements between producers (e.g. many agricultural cooperatives buying agricultural inputs). 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§ 196 specifically refers to retailer alliances as being covered by that chapter.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64853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in chapter 5 cover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“purchasing agreements”. Retailer alliances are one form of purchasing agreements. There are other forms of buyers who directly sell to end-consumers but who are not grocery retailers: e.g. alliances of hospitals. There can be also purchasing arrangements between producers (e.g. many agricultural cooperatives buying agricultural inputs). 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§ 196 specifically refers to retailer alliances as being covered by that chapter.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58419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in chapter 5 cover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“purchasing agreements”. Retailer alliances are one form of purchasing agreements. There are other forms of buyers who directly sell to end-consumers but who are not grocery retailers: e.g. alliances of hospitals. There can be also purchasing arrangements between producers (e.g. many agricultural cooperatives buying agricultural inputs). 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§ 196 specifically refers to retailer alliances as being covered by that chapter.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17971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682E-9D5C-4471-B865-671C381FFB1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 smtClean="0"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in chapter 5 cover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“purchasing agreements”. Retailer alliances are one form of purchasing agreements. There are other forms of buyers who directly sell to end-consumers but who are not grocery retailers: e.g. alliances of hospitals. There can be also purchasing arrangements between producers (e.g. many agricultural cooperatives buying agricultural inputs). 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HG § 196 specifically refers to retailer alliances as being covered by that chapter.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2810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7397D-7C2A-4686-8EFB-3CA12A9A4E2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6" name="Picture 17" descr="logo_for_ppt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308" r="11053"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4" descr="small box COMPETITION"/>
          <p:cNvPicPr>
            <a:picLocks noChangeAspect="1" noChangeArrowheads="1"/>
          </p:cNvPicPr>
          <p:nvPr userDrawn="1"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6446838"/>
            <a:ext cx="85248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9" descr="Letterhead_A4_EN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7"/>
          <a:stretch>
            <a:fillRect/>
          </a:stretch>
        </p:blipFill>
        <p:spPr bwMode="auto">
          <a:xfrm>
            <a:off x="0" y="1341438"/>
            <a:ext cx="38512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16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9DD76-258E-4D58-9015-1FEF46105AF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1479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9DD76-258E-4D58-9015-1FEF46105AF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396495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9DD76-258E-4D58-9015-1FEF46105AF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88634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9DD76-258E-4D58-9015-1FEF46105AF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52089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9DD76-258E-4D58-9015-1FEF46105AF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9436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9C1DBF-170A-4286-8244-E9F18CCE7F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903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CB0AF-6BD6-44DA-9A35-93C688DB89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38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FFCE1-424A-435D-9471-29F6EBEC1CA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7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F71821-3918-4E09-8694-09166368D5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33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F425D-93D0-4218-B920-49A8FD85235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7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6F386-BD38-4AD8-B3F3-24EA2AB1B67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23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8D5CE-7EC7-4290-8353-1397675102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5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3363B-82C7-4651-A91C-E4E396457F0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21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5D439-1FFE-49AC-BE55-1F4BA62B9EA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87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1C117-84B5-4F08-9D42-2D67FD1119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67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DD9DD76-258E-4D58-9015-1FEF46105AF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9" name="Picture 20" descr="small box COMPETITION"/>
          <p:cNvPicPr>
            <a:picLocks noChangeAspect="1" noChangeArrowheads="1"/>
          </p:cNvPicPr>
          <p:nvPr userDrawn="1"/>
        </p:nvPicPr>
        <p:blipFill>
          <a:blip r:embed="rId18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6524625"/>
            <a:ext cx="6254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27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6092" y="2420888"/>
            <a:ext cx="6336704" cy="2232248"/>
          </a:xfrm>
        </p:spPr>
        <p:txBody>
          <a:bodyPr>
            <a:normAutofit fontScale="90000"/>
          </a:bodyPr>
          <a:lstStyle/>
          <a:p>
            <a:r>
              <a:rPr lang="de-DE" altLang="en-US" sz="4400" dirty="0" smtClean="0"/>
              <a:t/>
            </a:r>
            <a:br>
              <a:rPr lang="de-DE" altLang="en-US" sz="4400" dirty="0" smtClean="0"/>
            </a:br>
            <a:r>
              <a:rPr lang="en-GB" sz="4000" dirty="0"/>
              <a:t>Review Horizontal Guidelines</a:t>
            </a:r>
            <a:br>
              <a:rPr lang="en-GB" sz="4000" dirty="0"/>
            </a:br>
            <a:r>
              <a:rPr lang="en-GB" sz="4000" dirty="0"/>
              <a:t>Joint </a:t>
            </a:r>
            <a:r>
              <a:rPr lang="en-GB" sz="4000" dirty="0" smtClean="0"/>
              <a:t>purchasing</a:t>
            </a:r>
            <a:br>
              <a:rPr lang="en-GB" sz="4000" dirty="0" smtClean="0"/>
            </a:br>
            <a:r>
              <a:rPr lang="de-DE" altLang="en-US" dirty="0" smtClean="0"/>
              <a:t/>
            </a:r>
            <a:br>
              <a:rPr lang="de-DE" altLang="en-US" dirty="0" smtClean="0"/>
            </a:br>
            <a:r>
              <a:rPr lang="de-DE" altLang="en-US" sz="4400" dirty="0" smtClean="0"/>
              <a:t>EAGCP </a:t>
            </a:r>
            <a:r>
              <a:rPr lang="de-DE" altLang="en-US" sz="4400" dirty="0" err="1" smtClean="0"/>
              <a:t>Plenary</a:t>
            </a:r>
            <a:endParaRPr lang="en-GB" altLang="en-US" sz="3200" b="1" i="1" dirty="0" smtClean="0"/>
          </a:p>
        </p:txBody>
      </p:sp>
      <p:sp>
        <p:nvSpPr>
          <p:cNvPr id="512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4459" y="5445224"/>
            <a:ext cx="6120680" cy="1008112"/>
          </a:xfrm>
        </p:spPr>
        <p:txBody>
          <a:bodyPr anchor="ctr"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IE" altLang="en-US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Philippe </a:t>
            </a:r>
            <a:r>
              <a:rPr lang="en-IE" altLang="en-US" sz="2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Chauve</a:t>
            </a:r>
            <a:endParaRPr lang="en-IE" altLang="en-US" sz="24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Head of Unit</a:t>
            </a:r>
          </a:p>
          <a:p>
            <a:r>
              <a:rPr lang="en-GB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DG COMPETITION</a:t>
            </a:r>
            <a:endParaRPr lang="en-GB" sz="1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IE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17 June 2022</a:t>
            </a:r>
            <a:endParaRPr lang="en-IE" altLang="en-US" sz="2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72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456" y="332656"/>
            <a:ext cx="676994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3100" b="1" dirty="0"/>
              <a:t>New draft Horizontal guidelines </a:t>
            </a:r>
            <a:br>
              <a:rPr lang="en-GB" altLang="en-US" sz="3100" b="1" dirty="0"/>
            </a:br>
            <a:r>
              <a:rPr lang="en-GB" altLang="en-US" sz="3100" b="1" dirty="0"/>
              <a:t>Joint purchasing</a:t>
            </a:r>
            <a:r>
              <a:rPr lang="en-GB" altLang="en-US" sz="3100" b="1" dirty="0" smtClean="0"/>
              <a:t/>
            </a:r>
            <a:br>
              <a:rPr lang="en-GB" altLang="en-US" sz="3100" b="1" dirty="0" smtClean="0"/>
            </a:br>
            <a:r>
              <a:rPr lang="en-GB" altLang="en-US" sz="3100" b="1" dirty="0" smtClean="0"/>
              <a:t>Issue 3-downstream effects</a:t>
            </a:r>
            <a:endParaRPr lang="en-GB" altLang="en-US" sz="3100" b="1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40456" y="2327444"/>
            <a:ext cx="68518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Analysis of effects as before: market power in downstream market, commonality of costs, ability to procure outside the arrangement, </a:t>
            </a:r>
            <a:r>
              <a:rPr lang="en-US" altLang="en-US" sz="2000" dirty="0" err="1" smtClean="0"/>
              <a:t>etc</a:t>
            </a:r>
            <a:endParaRPr lang="en-US" altLang="en-US" sz="2000" dirty="0" smtClean="0"/>
          </a:p>
          <a:p>
            <a:pPr marL="377825" lvl="2"/>
            <a:endParaRPr lang="en-US" altLang="en-US" sz="2000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Call for higher market share threshold (20-30%) for soft safe harbor</a:t>
            </a:r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b="1" dirty="0"/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/>
              <a:t>Experience of competition authorities so far</a:t>
            </a:r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/>
              <a:t>Challenges</a:t>
            </a:r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b="1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6782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6057720" cy="733648"/>
          </a:xfrm>
        </p:spPr>
        <p:txBody>
          <a:bodyPr>
            <a:normAutofit/>
          </a:bodyPr>
          <a:lstStyle/>
          <a:p>
            <a:pPr algn="ctr"/>
            <a:r>
              <a:rPr lang="fr-BE" dirty="0" err="1" smtClean="0"/>
              <a:t>Concluding</a:t>
            </a:r>
            <a:r>
              <a:rPr lang="fr-BE" dirty="0" smtClean="0"/>
              <a:t> </a:t>
            </a:r>
            <a:r>
              <a:rPr lang="fr-BE" dirty="0" err="1" smtClean="0"/>
              <a:t>remarks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BE" sz="2400" dirty="0" err="1" smtClean="0"/>
              <a:t>Significant</a:t>
            </a:r>
            <a:r>
              <a:rPr lang="fr-BE" sz="2400" dirty="0" smtClean="0"/>
              <a:t> clarifications </a:t>
            </a:r>
            <a:r>
              <a:rPr lang="fr-BE" sz="2400" dirty="0" err="1" smtClean="0"/>
              <a:t>proposed</a:t>
            </a:r>
            <a:r>
              <a:rPr lang="fr-BE" sz="2400" dirty="0" smtClean="0"/>
              <a:t> by the Commission</a:t>
            </a:r>
          </a:p>
          <a:p>
            <a:r>
              <a:rPr lang="fr-BE" sz="2400" dirty="0" smtClean="0"/>
              <a:t>No major </a:t>
            </a:r>
            <a:r>
              <a:rPr lang="fr-BE" sz="2400" dirty="0" err="1" smtClean="0"/>
              <a:t>conceptual</a:t>
            </a:r>
            <a:r>
              <a:rPr lang="fr-BE" sz="2400" dirty="0" smtClean="0"/>
              <a:t> change in </a:t>
            </a:r>
            <a:r>
              <a:rPr lang="fr-BE" sz="2400" dirty="0" err="1" smtClean="0"/>
              <a:t>economic</a:t>
            </a:r>
            <a:r>
              <a:rPr lang="fr-BE" sz="2400" dirty="0" smtClean="0"/>
              <a:t> </a:t>
            </a:r>
            <a:r>
              <a:rPr lang="fr-BE" sz="2400" dirty="0" err="1" smtClean="0"/>
              <a:t>analysis</a:t>
            </a:r>
            <a:endParaRPr lang="fr-BE" sz="2400" dirty="0" smtClean="0"/>
          </a:p>
          <a:p>
            <a:r>
              <a:rPr lang="fr-BE" sz="2400" dirty="0" err="1" smtClean="0"/>
              <a:t>Controversial</a:t>
            </a:r>
            <a:r>
              <a:rPr lang="fr-BE" sz="2400" dirty="0" smtClean="0"/>
              <a:t> </a:t>
            </a:r>
            <a:r>
              <a:rPr lang="fr-BE" sz="2400" dirty="0" smtClean="0"/>
              <a:t>issue </a:t>
            </a:r>
            <a:r>
              <a:rPr lang="fr-BE" sz="2400" dirty="0" err="1" smtClean="0"/>
              <a:t>with</a:t>
            </a:r>
            <a:r>
              <a:rPr lang="fr-BE" sz="2400" dirty="0" smtClean="0"/>
              <a:t> </a:t>
            </a:r>
            <a:r>
              <a:rPr lang="fr-BE" sz="2400" dirty="0" err="1" smtClean="0"/>
              <a:t>legislators</a:t>
            </a:r>
            <a:endParaRPr lang="fr-BE" sz="2400" dirty="0" smtClean="0"/>
          </a:p>
          <a:p>
            <a:r>
              <a:rPr lang="fr-BE" sz="2400" dirty="0" err="1" smtClean="0"/>
              <a:t>Further</a:t>
            </a:r>
            <a:r>
              <a:rPr lang="fr-BE" sz="2400" dirty="0" smtClean="0"/>
              <a:t> </a:t>
            </a:r>
            <a:r>
              <a:rPr lang="fr-BE" sz="2400" dirty="0" err="1" smtClean="0"/>
              <a:t>empirical</a:t>
            </a:r>
            <a:r>
              <a:rPr lang="fr-BE" sz="2400" dirty="0" smtClean="0"/>
              <a:t> </a:t>
            </a:r>
            <a:r>
              <a:rPr lang="fr-BE" sz="2400" dirty="0" err="1" smtClean="0"/>
              <a:t>work</a:t>
            </a:r>
            <a:r>
              <a:rPr lang="fr-BE" sz="2400" dirty="0" smtClean="0"/>
              <a:t> </a:t>
            </a:r>
            <a:r>
              <a:rPr lang="fr-BE" sz="2400" dirty="0" err="1" smtClean="0"/>
              <a:t>that</a:t>
            </a:r>
            <a:r>
              <a:rPr lang="fr-BE" sz="2400" dirty="0" smtClean="0"/>
              <a:t> </a:t>
            </a:r>
            <a:r>
              <a:rPr lang="fr-BE" sz="2400" dirty="0" err="1" smtClean="0"/>
              <a:t>would</a:t>
            </a:r>
            <a:r>
              <a:rPr lang="fr-BE" sz="2400" dirty="0" smtClean="0"/>
              <a:t> </a:t>
            </a:r>
            <a:r>
              <a:rPr lang="fr-BE" sz="2400" dirty="0" err="1" smtClean="0"/>
              <a:t>be</a:t>
            </a:r>
            <a:r>
              <a:rPr lang="fr-BE" sz="2400" dirty="0" smtClean="0"/>
              <a:t> </a:t>
            </a:r>
            <a:r>
              <a:rPr lang="fr-BE" sz="2400" dirty="0" err="1" smtClean="0"/>
              <a:t>useful</a:t>
            </a:r>
            <a:endParaRPr lang="fr-BE" sz="2400" dirty="0" smtClean="0"/>
          </a:p>
          <a:p>
            <a:pPr lvl="1"/>
            <a:r>
              <a:rPr lang="fr-BE" sz="2200" dirty="0" err="1" smtClean="0"/>
              <a:t>Effects</a:t>
            </a:r>
            <a:r>
              <a:rPr lang="fr-BE" sz="2200" dirty="0" smtClean="0"/>
              <a:t> of </a:t>
            </a:r>
            <a:r>
              <a:rPr lang="fr-BE" sz="2200" dirty="0" err="1" smtClean="0"/>
              <a:t>buying</a:t>
            </a:r>
            <a:r>
              <a:rPr lang="fr-BE" sz="2200" dirty="0" smtClean="0"/>
              <a:t> power on </a:t>
            </a:r>
            <a:r>
              <a:rPr lang="fr-BE" sz="2200" dirty="0" err="1" smtClean="0"/>
              <a:t>variety</a:t>
            </a:r>
            <a:r>
              <a:rPr lang="fr-BE" sz="2200" dirty="0" smtClean="0"/>
              <a:t> and innovation</a:t>
            </a:r>
          </a:p>
          <a:p>
            <a:pPr lvl="1"/>
            <a:r>
              <a:rPr lang="fr-BE" sz="2200" dirty="0" smtClean="0"/>
              <a:t>Passing-on of </a:t>
            </a:r>
            <a:r>
              <a:rPr lang="fr-BE" sz="2200" dirty="0" err="1" smtClean="0"/>
              <a:t>price</a:t>
            </a:r>
            <a:r>
              <a:rPr lang="fr-BE" sz="2200" dirty="0" smtClean="0"/>
              <a:t> </a:t>
            </a:r>
            <a:r>
              <a:rPr lang="fr-BE" sz="2200" dirty="0" err="1" smtClean="0"/>
              <a:t>benefits</a:t>
            </a:r>
            <a:endParaRPr lang="fr-BE" sz="2200" dirty="0" smtClean="0"/>
          </a:p>
          <a:p>
            <a:pPr lvl="1"/>
            <a:endParaRPr lang="fr-BE" sz="2200" dirty="0" smtClean="0"/>
          </a:p>
          <a:p>
            <a:pPr lvl="1"/>
            <a:endParaRPr lang="fr-BE" sz="2200" dirty="0" smtClean="0"/>
          </a:p>
          <a:p>
            <a:endParaRPr lang="fr-B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59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0207" y="188640"/>
            <a:ext cx="7028097" cy="792088"/>
          </a:xfrm>
        </p:spPr>
        <p:txBody>
          <a:bodyPr>
            <a:normAutofit fontScale="90000"/>
          </a:bodyPr>
          <a:lstStyle/>
          <a:p>
            <a:pPr indent="0" algn="ctr" eaLnBrk="1" hangingPunct="1"/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sz="3100" b="1" dirty="0" smtClean="0"/>
              <a:t>Main characteristics of joint purchasing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1628800"/>
            <a:ext cx="86764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Scope of activities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/>
              <a:t>Jointly negotiate </a:t>
            </a:r>
            <a:r>
              <a:rPr lang="en-US" altLang="en-US" sz="2000" dirty="0" smtClean="0"/>
              <a:t>some or all </a:t>
            </a:r>
            <a:r>
              <a:rPr lang="en-US" altLang="en-US" sz="2000" dirty="0"/>
              <a:t>purchase terms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Jointly purchase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Procurement+: </a:t>
            </a:r>
            <a:r>
              <a:rPr lang="en-US" altLang="en-US" sz="2000" dirty="0" smtClean="0"/>
              <a:t>marketing</a:t>
            </a:r>
            <a:r>
              <a:rPr lang="en-US" altLang="en-US" sz="2000" dirty="0" smtClean="0"/>
              <a:t>, </a:t>
            </a:r>
            <a:r>
              <a:rPr lang="en-US" altLang="en-US" sz="2000" dirty="0" smtClean="0"/>
              <a:t>distribution, storage, IT</a:t>
            </a:r>
            <a:r>
              <a:rPr lang="en-US" altLang="en-US" sz="2000" dirty="0"/>
              <a:t>, </a:t>
            </a:r>
            <a:r>
              <a:rPr lang="en-US" altLang="en-US" sz="2000" dirty="0" err="1" smtClean="0"/>
              <a:t>etc</a:t>
            </a:r>
            <a:endParaRPr lang="en-US" altLang="en-US" sz="2000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Geographical scope</a:t>
            </a:r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Overlap or no overlap between members</a:t>
            </a:r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Local/Regional/national/international</a:t>
            </a:r>
            <a:endParaRPr lang="en-US" altLang="en-US" sz="2000" dirty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Members</a:t>
            </a:r>
            <a:endParaRPr lang="en-US" altLang="en-US" sz="2000" dirty="0" smtClean="0"/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Many small </a:t>
            </a:r>
            <a:r>
              <a:rPr lang="en-US" altLang="en-US" sz="2000" dirty="0" smtClean="0"/>
              <a:t>buyers</a:t>
            </a:r>
            <a:endParaRPr lang="en-US" altLang="en-US" sz="2000" dirty="0"/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Big and </a:t>
            </a:r>
            <a:r>
              <a:rPr lang="en-US" altLang="en-US" sz="2000" dirty="0" smtClean="0"/>
              <a:t>small buyers</a:t>
            </a:r>
            <a:endParaRPr lang="en-US" altLang="en-US" sz="2000" dirty="0" smtClean="0"/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Several large </a:t>
            </a:r>
            <a:r>
              <a:rPr lang="en-US" altLang="en-US" sz="2000" dirty="0" smtClean="0"/>
              <a:t>buyers </a:t>
            </a:r>
            <a:endParaRPr lang="en-US" altLang="en-US" sz="2000" dirty="0"/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And members can be …	…joint purchasing alliances</a:t>
            </a:r>
          </a:p>
        </p:txBody>
      </p:sp>
    </p:spTree>
    <p:extLst>
      <p:ext uri="{BB962C8B-B14F-4D97-AF65-F5344CB8AC3E}">
        <p14:creationId xmlns:p14="http://schemas.microsoft.com/office/powerpoint/2010/main" val="16190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457" y="908720"/>
            <a:ext cx="6769944" cy="792088"/>
          </a:xfrm>
        </p:spPr>
        <p:txBody>
          <a:bodyPr>
            <a:normAutofit/>
          </a:bodyPr>
          <a:lstStyle/>
          <a:p>
            <a:pPr algn="ctr"/>
            <a:r>
              <a:rPr lang="en-GB" altLang="en-US" sz="3100" b="1" dirty="0" smtClean="0"/>
              <a:t>Why is Joint purchasing an issue?</a:t>
            </a:r>
            <a:endParaRPr lang="en-GB" altLang="en-US" sz="3100" b="1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95536" y="1988840"/>
            <a:ext cx="71287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Alliances of buyers can create </a:t>
            </a:r>
            <a:r>
              <a:rPr lang="en-US" altLang="en-US" sz="2000" b="1" dirty="0" smtClean="0"/>
              <a:t>benefits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Lower prices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Better quality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More variety</a:t>
            </a:r>
            <a:endParaRPr lang="en-US" altLang="en-US" sz="2000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Alliances of buyers can have </a:t>
            </a:r>
            <a:r>
              <a:rPr lang="en-US" altLang="en-US" sz="2000" b="1" dirty="0" smtClean="0"/>
              <a:t>negative</a:t>
            </a:r>
            <a:r>
              <a:rPr lang="en-US" altLang="en-US" sz="2000" dirty="0" smtClean="0"/>
              <a:t> </a:t>
            </a:r>
            <a:r>
              <a:rPr lang="en-US" altLang="en-US" sz="2000" b="1" dirty="0" smtClean="0"/>
              <a:t>effects</a:t>
            </a:r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Downstream - collusion</a:t>
            </a:r>
            <a:endParaRPr lang="en-US" altLang="en-US" sz="2000" dirty="0" smtClean="0"/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Upstream – foreclosure, reduction of quality or variety</a:t>
            </a:r>
            <a:endParaRPr lang="en-US" altLang="en-US" sz="2000" dirty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Yardstick=effects </a:t>
            </a:r>
            <a:r>
              <a:rPr lang="en-US" altLang="en-US" sz="2000" b="1" dirty="0" smtClean="0"/>
              <a:t>on the market </a:t>
            </a:r>
            <a:r>
              <a:rPr lang="en-US" altLang="en-US" sz="2000" dirty="0" smtClean="0"/>
              <a:t>(as opposed to effects in bilateral relations</a:t>
            </a:r>
            <a:r>
              <a:rPr lang="en-US" altLang="en-US" sz="2000" dirty="0" smtClean="0"/>
              <a:t>)</a:t>
            </a:r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860032" y="5589240"/>
            <a:ext cx="1872208" cy="7810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accent1">
                    <a:lumMod val="75000"/>
                  </a:schemeClr>
                </a:solidFill>
              </a:rPr>
              <a:t>Relation to Cartels?</a:t>
            </a:r>
            <a:endParaRPr lang="fr-B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53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1" y="548680"/>
            <a:ext cx="6840760" cy="936104"/>
          </a:xfrm>
        </p:spPr>
        <p:txBody>
          <a:bodyPr>
            <a:normAutofit fontScale="90000"/>
          </a:bodyPr>
          <a:lstStyle/>
          <a:p>
            <a:pPr indent="0" algn="ctr" eaLnBrk="1" hangingPunct="1"/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sz="3100" b="1" dirty="0"/>
              <a:t>Potential b</a:t>
            </a:r>
            <a:r>
              <a:rPr lang="en-GB" altLang="en-US" sz="3100" b="1" dirty="0" smtClean="0"/>
              <a:t>enefits of buying alliances</a:t>
            </a:r>
            <a:br>
              <a:rPr lang="en-GB" altLang="en-US" sz="3100" b="1" dirty="0" smtClean="0"/>
            </a:br>
            <a:r>
              <a:rPr lang="en-GB" altLang="en-US" sz="3100" b="1" dirty="0" smtClean="0"/>
              <a:t>Some economic evidence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2132856"/>
            <a:ext cx="770485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3888" lvl="2" indent="-342900">
              <a:buFont typeface="Arial" panose="020B0604020202020204" pitchFamily="34" charset="0"/>
              <a:buChar char="•"/>
            </a:pPr>
            <a:r>
              <a:rPr lang="en-US" altLang="en-US" sz="2200" b="1" dirty="0" smtClean="0"/>
              <a:t>Price</a:t>
            </a:r>
            <a:r>
              <a:rPr lang="en-US" altLang="en-US" sz="2200" dirty="0" smtClean="0"/>
              <a:t> </a:t>
            </a:r>
          </a:p>
          <a:p>
            <a:pPr marL="1081088" lvl="4" indent="-342900">
              <a:buFont typeface="Arial" panose="020B0604020202020204" pitchFamily="34" charset="0"/>
              <a:buChar char="•"/>
            </a:pPr>
            <a:r>
              <a:rPr lang="en-GB" b="1" dirty="0"/>
              <a:t>European Central Bank</a:t>
            </a:r>
            <a:r>
              <a:rPr lang="en-GB" dirty="0"/>
              <a:t>, </a:t>
            </a:r>
            <a:r>
              <a:rPr lang="en-GB" i="1" dirty="0"/>
              <a:t>"Retail market structure and consumer prices in the Euro Area" </a:t>
            </a:r>
            <a:r>
              <a:rPr lang="en-GB" dirty="0" smtClean="0"/>
              <a:t>(2014)</a:t>
            </a:r>
          </a:p>
          <a:p>
            <a:pPr marL="1081088" lvl="4" indent="-342900">
              <a:buFont typeface="Arial" panose="020B0604020202020204" pitchFamily="34" charset="0"/>
              <a:buChar char="•"/>
            </a:pPr>
            <a:r>
              <a:rPr lang="en-GB" b="1" dirty="0" err="1" smtClean="0"/>
              <a:t>Toulemon</a:t>
            </a:r>
            <a:r>
              <a:rPr lang="en-GB" b="1" dirty="0" smtClean="0"/>
              <a:t>, </a:t>
            </a:r>
            <a:r>
              <a:rPr lang="en-GB" dirty="0" smtClean="0"/>
              <a:t>“</a:t>
            </a:r>
            <a:r>
              <a:rPr lang="en-GB" i="1" dirty="0"/>
              <a:t>T</a:t>
            </a:r>
            <a:r>
              <a:rPr lang="en-GB" i="1" dirty="0" smtClean="0"/>
              <a:t>he effect of group purchasing on prices hospitals pay for medicine</a:t>
            </a:r>
            <a:r>
              <a:rPr lang="en-GB" dirty="0" smtClean="0"/>
              <a:t>”, (2018)</a:t>
            </a:r>
          </a:p>
          <a:p>
            <a:pPr marL="1081088" lvl="4" indent="-342900">
              <a:buFont typeface="Arial" panose="020B0604020202020204" pitchFamily="34" charset="0"/>
              <a:buChar char="•"/>
            </a:pPr>
            <a:r>
              <a:rPr lang="en-GB" b="1" dirty="0" smtClean="0"/>
              <a:t>Molina</a:t>
            </a:r>
            <a:r>
              <a:rPr lang="en-GB" dirty="0" smtClean="0"/>
              <a:t>, “</a:t>
            </a:r>
            <a:r>
              <a:rPr lang="en-GB" i="1" dirty="0" smtClean="0"/>
              <a:t>Buyer alliances in vertically related markets</a:t>
            </a:r>
            <a:r>
              <a:rPr lang="en-GB" dirty="0" smtClean="0"/>
              <a:t>” (2019)</a:t>
            </a:r>
          </a:p>
          <a:p>
            <a:pPr marL="1081088" lvl="4" indent="-342900">
              <a:buFont typeface="Arial" panose="020B0604020202020204" pitchFamily="34" charset="0"/>
              <a:buChar char="•"/>
            </a:pPr>
            <a:r>
              <a:rPr lang="en-GB" dirty="0" smtClean="0"/>
              <a:t>Studies commissioned by retailers: Metro (2020</a:t>
            </a:r>
            <a:r>
              <a:rPr lang="en-GB" dirty="0" smtClean="0"/>
              <a:t>), </a:t>
            </a:r>
            <a:r>
              <a:rPr lang="en-GB" dirty="0" err="1" smtClean="0"/>
              <a:t>Edeka</a:t>
            </a:r>
            <a:r>
              <a:rPr lang="en-GB" dirty="0" smtClean="0"/>
              <a:t> (2022)</a:t>
            </a:r>
            <a:endParaRPr lang="en-GB" dirty="0" smtClean="0"/>
          </a:p>
          <a:p>
            <a:pPr marL="1081088" lvl="4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623888" lvl="2" indent="-342900">
              <a:buFont typeface="Arial" panose="020B0604020202020204" pitchFamily="34" charset="0"/>
              <a:buChar char="•"/>
            </a:pPr>
            <a:r>
              <a:rPr lang="en-US" altLang="en-US" sz="2200" b="1" dirty="0" smtClean="0"/>
              <a:t>Choice and innovation </a:t>
            </a:r>
          </a:p>
          <a:p>
            <a:pPr marL="1081088" lvl="3" indent="-342900">
              <a:buFont typeface="Arial" panose="020B0604020202020204" pitchFamily="34" charset="0"/>
              <a:buChar char="•"/>
            </a:pPr>
            <a:r>
              <a:rPr lang="en-GB" b="1" dirty="0"/>
              <a:t>DG Competition study</a:t>
            </a:r>
            <a:r>
              <a:rPr lang="en-GB" sz="1600" dirty="0"/>
              <a:t>, </a:t>
            </a:r>
            <a:r>
              <a:rPr lang="en-GB" sz="1600" i="1" dirty="0" smtClean="0"/>
              <a:t>"</a:t>
            </a:r>
            <a:r>
              <a:rPr lang="en-GB" i="1" dirty="0" smtClean="0"/>
              <a:t>The economic impact of modern retail on choice and innovation in the EU food sector" </a:t>
            </a:r>
            <a:r>
              <a:rPr lang="en-GB" dirty="0" smtClean="0"/>
              <a:t>(2014</a:t>
            </a:r>
            <a:r>
              <a:rPr lang="en-GB" dirty="0"/>
              <a:t>)</a:t>
            </a:r>
            <a:endParaRPr lang="en-US" altLang="en-US" dirty="0"/>
          </a:p>
          <a:p>
            <a:pPr marL="280988" lvl="2"/>
            <a:endParaRPr lang="en-US" altLang="en-US" sz="22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53796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7028097" cy="576064"/>
          </a:xfrm>
        </p:spPr>
        <p:txBody>
          <a:bodyPr>
            <a:normAutofit/>
          </a:bodyPr>
          <a:lstStyle/>
          <a:p>
            <a:pPr indent="0" algn="ctr" eaLnBrk="1" hangingPunct="1"/>
            <a:r>
              <a:rPr lang="en-GB" altLang="en-US" sz="3100" b="1" dirty="0" smtClean="0"/>
              <a:t>Competition enforcement record</a:t>
            </a:r>
            <a:endParaRPr lang="en-GB" altLang="en-US" sz="31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980728"/>
            <a:ext cx="86764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Joint-purchasing entities</a:t>
            </a:r>
            <a:endParaRPr lang="en-US" altLang="en-US" sz="2000" u="sng" dirty="0" smtClean="0"/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1994 ECJ ruling on exclusivity in cooperative: </a:t>
            </a:r>
            <a:r>
              <a:rPr lang="en-US" altLang="en-US" sz="2000" dirty="0" err="1" smtClean="0"/>
              <a:t>Gottrup-Klim</a:t>
            </a:r>
            <a:endParaRPr lang="en-US" altLang="en-US" sz="2000" dirty="0" smtClean="0"/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Pre-2003 comfort letters: e.g. National </a:t>
            </a:r>
            <a:r>
              <a:rPr lang="en-US" altLang="en-US" sz="2000" dirty="0" err="1" smtClean="0"/>
              <a:t>Sulphuric</a:t>
            </a:r>
            <a:r>
              <a:rPr lang="en-US" altLang="en-US" sz="2000" dirty="0" smtClean="0"/>
              <a:t> Acid 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Many investigations of effects </a:t>
            </a:r>
            <a:r>
              <a:rPr lang="en-US" altLang="en-US" sz="2000" dirty="0" smtClean="0"/>
              <a:t>of </a:t>
            </a:r>
            <a:r>
              <a:rPr lang="en-US" altLang="en-US" sz="2000" dirty="0" smtClean="0"/>
              <a:t>retailer alliances by NCAs (DE, ES, FR, IT, BE) and COM since 2012 but only two interventions due to serious concerns: Centrale </a:t>
            </a:r>
            <a:r>
              <a:rPr lang="en-US" altLang="en-US" sz="2000" dirty="0" err="1" smtClean="0"/>
              <a:t>Italiana</a:t>
            </a:r>
            <a:r>
              <a:rPr lang="en-US" altLang="en-US" sz="2000" dirty="0" smtClean="0"/>
              <a:t> (IT 2014) and Carrefour-Cora (BE 2021) 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COM investigation on cartel behavior on the occasion of a retail alliance (Casino-</a:t>
            </a:r>
            <a:r>
              <a:rPr lang="en-US" altLang="en-US" sz="2000" dirty="0" err="1" smtClean="0"/>
              <a:t>Intermarché</a:t>
            </a:r>
            <a:r>
              <a:rPr lang="en-US" altLang="en-US" sz="2000" dirty="0" smtClean="0"/>
              <a:t>)</a:t>
            </a:r>
            <a:endParaRPr lang="en-US" altLang="en-US" sz="2000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Buyer cartels</a:t>
            </a:r>
            <a:endParaRPr lang="en-US" altLang="en-US" sz="2000" u="sng" dirty="0" smtClean="0"/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P</a:t>
            </a:r>
            <a:r>
              <a:rPr lang="en-US" altLang="en-US" sz="2000" u="sng" dirty="0" smtClean="0"/>
              <a:t>rices</a:t>
            </a:r>
            <a:r>
              <a:rPr lang="en-US" altLang="en-US" sz="2000" dirty="0" smtClean="0"/>
              <a:t>: </a:t>
            </a:r>
            <a:r>
              <a:rPr lang="en-US" altLang="en-US" dirty="0" smtClean="0"/>
              <a:t>Dutch Bitumen (COM 2006), Airfreight (COM 2010-2017), Ethylene (COM 2020), NCA cases (retailers-CZ, timber-FI, long steel-DE, real estate-NL, raw milk-ES, </a:t>
            </a:r>
            <a:r>
              <a:rPr lang="en-US" altLang="en-US" dirty="0" err="1" smtClean="0"/>
              <a:t>etc</a:t>
            </a:r>
            <a:r>
              <a:rPr lang="en-US" altLang="en-US" dirty="0" smtClean="0"/>
              <a:t>) </a:t>
            </a:r>
            <a:endParaRPr lang="en-US" altLang="en-US" dirty="0" smtClean="0"/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Prices and volumes</a:t>
            </a:r>
            <a:r>
              <a:rPr lang="en-US" altLang="en-US" sz="2000" dirty="0" smtClean="0"/>
              <a:t>: </a:t>
            </a:r>
            <a:r>
              <a:rPr lang="en-US" altLang="en-US" dirty="0" smtClean="0"/>
              <a:t>Spanish raw tobacco (COM 2004), car battery recycling (COM 2017), NCA cases (vehicle insurer-IRL 2003)</a:t>
            </a:r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Prices and customer allocation</a:t>
            </a:r>
            <a:r>
              <a:rPr lang="en-US" altLang="en-US" sz="2000" dirty="0" smtClean="0"/>
              <a:t>: </a:t>
            </a:r>
            <a:r>
              <a:rPr lang="en-US" altLang="en-US" dirty="0" smtClean="0"/>
              <a:t>Italian raw tobacco (COM 2005), NCA cases (used cooking oil NL 2021)</a:t>
            </a:r>
          </a:p>
          <a:p>
            <a:pPr marL="1177925" lvl="5" indent="-342900">
              <a:buFont typeface="Arial" panose="020B0604020202020204" pitchFamily="34" charset="0"/>
              <a:buChar char="•"/>
            </a:pPr>
            <a:r>
              <a:rPr lang="en-US" altLang="en-US" sz="2000" u="sng" dirty="0" smtClean="0"/>
              <a:t>Volumes</a:t>
            </a:r>
            <a:r>
              <a:rPr lang="en-US" altLang="en-US" sz="2000" dirty="0" smtClean="0"/>
              <a:t>: </a:t>
            </a:r>
            <a:r>
              <a:rPr lang="en-US" altLang="en-US" dirty="0" smtClean="0"/>
              <a:t>Pork (FR 2013)</a:t>
            </a:r>
            <a:endParaRPr lang="en-US" altLang="en-US" dirty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6055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95" y="476672"/>
            <a:ext cx="6769944" cy="792088"/>
          </a:xfrm>
        </p:spPr>
        <p:txBody>
          <a:bodyPr>
            <a:normAutofit fontScale="90000"/>
          </a:bodyPr>
          <a:lstStyle/>
          <a:p>
            <a:pPr indent="0" algn="ctr" eaLnBrk="1" hangingPunct="1"/>
            <a:r>
              <a:rPr lang="en-GB" altLang="en-US" sz="3100" b="1" dirty="0" smtClean="0"/>
              <a:t>New draft Horizontal guidelines </a:t>
            </a:r>
            <a:br>
              <a:rPr lang="en-GB" altLang="en-US" sz="3100" b="1" dirty="0" smtClean="0"/>
            </a:br>
            <a:r>
              <a:rPr lang="en-GB" altLang="en-US" sz="3100" b="1" dirty="0" smtClean="0"/>
              <a:t>Joint purchasing</a:t>
            </a:r>
            <a:br>
              <a:rPr lang="en-GB" altLang="en-US" sz="3100" b="1" dirty="0" smtClean="0"/>
            </a:br>
            <a:r>
              <a:rPr lang="en-GB" altLang="en-US" sz="3100" b="1" dirty="0" smtClean="0"/>
              <a:t>Issue 1-definition</a:t>
            </a:r>
            <a:endParaRPr lang="en-GB" altLang="en-US" sz="3100" b="1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3568" y="2348880"/>
            <a:ext cx="604867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dirty="0" smtClean="0"/>
              <a:t>Definition of joint purchasing:</a:t>
            </a:r>
            <a:endParaRPr lang="en-US" dirty="0"/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b="1" dirty="0"/>
              <a:t>All types</a:t>
            </a:r>
            <a:r>
              <a:rPr lang="en-US" dirty="0"/>
              <a:t> of purchasing arrangements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b="1" dirty="0"/>
              <a:t>All economic sectors</a:t>
            </a:r>
            <a:r>
              <a:rPr lang="en-US" dirty="0"/>
              <a:t>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b="1" dirty="0"/>
              <a:t>Joint negotiations</a:t>
            </a:r>
            <a:r>
              <a:rPr lang="en-US" dirty="0"/>
              <a:t> of prices/terms &amp; conditions (not </a:t>
            </a:r>
            <a:r>
              <a:rPr lang="en-US" dirty="0" smtClean="0"/>
              <a:t>necessarily </a:t>
            </a:r>
            <a:r>
              <a:rPr lang="en-US" dirty="0"/>
              <a:t>actual joint purchases)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b="1" dirty="0"/>
              <a:t>Bargaining tactics </a:t>
            </a:r>
            <a:r>
              <a:rPr lang="en-US" dirty="0"/>
              <a:t>(e.g. threats to stop negotiating or temporarily stop orders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08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920" y="332656"/>
            <a:ext cx="676994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3100" b="1" dirty="0"/>
              <a:t>New draft Horizontal guidelines </a:t>
            </a:r>
            <a:br>
              <a:rPr lang="en-GB" altLang="en-US" sz="3100" b="1" dirty="0"/>
            </a:br>
            <a:r>
              <a:rPr lang="en-GB" altLang="en-US" sz="3100" b="1" dirty="0"/>
              <a:t>Joint purchasing</a:t>
            </a:r>
            <a:r>
              <a:rPr lang="en-GB" altLang="en-US" sz="3100" b="1" dirty="0" smtClean="0"/>
              <a:t/>
            </a:r>
            <a:br>
              <a:rPr lang="en-GB" altLang="en-US" sz="3100" b="1" dirty="0" smtClean="0"/>
            </a:br>
            <a:r>
              <a:rPr lang="en-GB" altLang="en-US" sz="3100" b="1" dirty="0" smtClean="0"/>
              <a:t>Issue 1-definition vs buyer cartels</a:t>
            </a:r>
            <a:endParaRPr lang="en-GB" altLang="en-US" sz="3100" b="1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467544" y="2327444"/>
            <a:ext cx="654285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dirty="0" smtClean="0"/>
              <a:t>Guidance on </a:t>
            </a:r>
            <a:r>
              <a:rPr lang="en-US" b="1" dirty="0" smtClean="0"/>
              <a:t>distinction</a:t>
            </a:r>
            <a:r>
              <a:rPr lang="en-US" dirty="0" smtClean="0"/>
              <a:t> between </a:t>
            </a:r>
            <a:r>
              <a:rPr lang="en-US" b="1" dirty="0" smtClean="0"/>
              <a:t>joint purchasing agreements</a:t>
            </a:r>
            <a:r>
              <a:rPr lang="en-US" dirty="0" smtClean="0"/>
              <a:t> (by effect) and </a:t>
            </a:r>
            <a:r>
              <a:rPr lang="en-US" b="1" dirty="0"/>
              <a:t>buyer cartels</a:t>
            </a:r>
            <a:r>
              <a:rPr lang="en-US" dirty="0"/>
              <a:t> (by object) </a:t>
            </a:r>
            <a:endParaRPr lang="en-US" dirty="0" smtClean="0"/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i="1" dirty="0" smtClean="0"/>
              <a:t>Collective</a:t>
            </a:r>
            <a:r>
              <a:rPr lang="en-US" dirty="0" smtClean="0"/>
              <a:t> negotiation/conclusion of agreement with supplier vs </a:t>
            </a:r>
            <a:r>
              <a:rPr lang="en-US" i="1" dirty="0" smtClean="0"/>
              <a:t>individual</a:t>
            </a:r>
            <a:r>
              <a:rPr lang="en-US" dirty="0" smtClean="0"/>
              <a:t> negotiation/conclusion through (price) coordination or info exchange among purchasers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Non-exhaustive </a:t>
            </a:r>
            <a:r>
              <a:rPr lang="en-US" dirty="0"/>
              <a:t>list of </a:t>
            </a:r>
            <a:r>
              <a:rPr lang="en-US" dirty="0" smtClean="0"/>
              <a:t>factors for identifying real joint purchasing </a:t>
            </a:r>
            <a:r>
              <a:rPr lang="en-US" dirty="0"/>
              <a:t>(incl. </a:t>
            </a:r>
            <a:r>
              <a:rPr lang="en-US" dirty="0" smtClean="0"/>
              <a:t>binding nature of the arrangement, transparency towards suppliers, </a:t>
            </a:r>
            <a:r>
              <a:rPr lang="en-US" dirty="0"/>
              <a:t>written agreement</a:t>
            </a:r>
            <a:r>
              <a:rPr lang="en-US" dirty="0" smtClean="0"/>
              <a:t>)</a:t>
            </a:r>
          </a:p>
          <a:p>
            <a:pPr marL="0"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legal motives behind this approach: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101TFEU </a:t>
            </a:r>
            <a:r>
              <a:rPr lang="en-US" dirty="0"/>
              <a:t>“directly or indirectly fix purchase prices”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ECJ “</a:t>
            </a:r>
            <a:r>
              <a:rPr lang="en-US" dirty="0" err="1"/>
              <a:t>distorsion</a:t>
            </a:r>
            <a:r>
              <a:rPr lang="en-US" dirty="0"/>
              <a:t> of the process of competition”</a:t>
            </a:r>
          </a:p>
        </p:txBody>
      </p:sp>
    </p:spTree>
    <p:extLst>
      <p:ext uri="{BB962C8B-B14F-4D97-AF65-F5344CB8AC3E}">
        <p14:creationId xmlns:p14="http://schemas.microsoft.com/office/powerpoint/2010/main" val="102940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920" y="332656"/>
            <a:ext cx="676994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3100" b="1" dirty="0"/>
              <a:t>New draft Horizontal guidelines </a:t>
            </a:r>
            <a:br>
              <a:rPr lang="en-GB" altLang="en-US" sz="3100" b="1" dirty="0"/>
            </a:br>
            <a:r>
              <a:rPr lang="en-GB" altLang="en-US" sz="3100" b="1" dirty="0"/>
              <a:t>Joint purchasing</a:t>
            </a:r>
            <a:r>
              <a:rPr lang="en-GB" altLang="en-US" sz="3100" b="1" dirty="0" smtClean="0"/>
              <a:t/>
            </a:r>
            <a:br>
              <a:rPr lang="en-GB" altLang="en-US" sz="3100" b="1" dirty="0" smtClean="0"/>
            </a:br>
            <a:r>
              <a:rPr lang="en-GB" altLang="en-US" sz="3100" b="1" dirty="0" smtClean="0"/>
              <a:t>Issue 1-definition vs </a:t>
            </a:r>
            <a:r>
              <a:rPr lang="en-GB" altLang="en-US" sz="3100" b="1" dirty="0" smtClean="0"/>
              <a:t>other </a:t>
            </a:r>
            <a:r>
              <a:rPr lang="en-GB" altLang="en-US" sz="3100" b="1" dirty="0" smtClean="0"/>
              <a:t>cartels</a:t>
            </a:r>
            <a:endParaRPr lang="en-GB" altLang="en-US" sz="3100" b="1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467544" y="2327444"/>
            <a:ext cx="65428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Exclusion of a competitor is an infringement by object</a:t>
            </a:r>
          </a:p>
          <a:p>
            <a:pPr marL="0"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Guidance </a:t>
            </a:r>
            <a:r>
              <a:rPr lang="en-US" dirty="0" smtClean="0"/>
              <a:t>also on </a:t>
            </a:r>
            <a:r>
              <a:rPr lang="en-US" b="1" dirty="0" smtClean="0"/>
              <a:t>other cartels </a:t>
            </a:r>
            <a:r>
              <a:rPr lang="en-US" dirty="0" smtClean="0"/>
              <a:t>organized on the margins/occasion of a joint purchasing arrangement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i="1" dirty="0" smtClean="0"/>
              <a:t>Disguised </a:t>
            </a:r>
            <a:r>
              <a:rPr lang="en-US" i="1" dirty="0"/>
              <a:t>seller </a:t>
            </a:r>
            <a:r>
              <a:rPr lang="en-US" i="1" dirty="0" smtClean="0"/>
              <a:t>cartel </a:t>
            </a:r>
            <a:r>
              <a:rPr lang="en-US" dirty="0" smtClean="0"/>
              <a:t>(downstream markets)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94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8013" y="332656"/>
            <a:ext cx="676994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3100" b="1" dirty="0"/>
              <a:t>New draft Horizontal guidelines </a:t>
            </a:r>
            <a:br>
              <a:rPr lang="en-GB" altLang="en-US" sz="3100" b="1" dirty="0"/>
            </a:br>
            <a:r>
              <a:rPr lang="en-GB" altLang="en-US" sz="3100" b="1" dirty="0"/>
              <a:t>Joint purchasing</a:t>
            </a:r>
            <a:r>
              <a:rPr lang="en-GB" altLang="en-US" sz="3100" b="1" dirty="0" smtClean="0"/>
              <a:t/>
            </a:r>
            <a:br>
              <a:rPr lang="en-GB" altLang="en-US" sz="3100" b="1" dirty="0" smtClean="0"/>
            </a:br>
            <a:r>
              <a:rPr lang="en-GB" altLang="en-US" sz="3100" b="1" dirty="0" smtClean="0"/>
              <a:t>Issue 2 –upstream effects</a:t>
            </a:r>
            <a:endParaRPr lang="en-GB" altLang="en-US" sz="3100" b="1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/>
          <a:p>
            <a:pPr>
              <a:defRPr/>
            </a:pPr>
            <a:fld id="{5A0700EE-7EE6-4A5E-B8EC-BA1C14279FD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-26996" y="2327444"/>
            <a:ext cx="74793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Very limited economic evidence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endParaRPr lang="en-US" altLang="en-US" sz="2000" b="1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Very limited enforcement experience</a:t>
            </a:r>
            <a:endParaRPr lang="en-US" altLang="en-US" sz="2000" b="1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720725" lvl="2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Many calls for clarification of risks of buyer power leading to less quality or </a:t>
            </a:r>
            <a:r>
              <a:rPr lang="en-US" altLang="en-US" sz="2000" dirty="0"/>
              <a:t>less </a:t>
            </a:r>
            <a:r>
              <a:rPr lang="en-US" altLang="en-US" sz="2000" dirty="0" smtClean="0"/>
              <a:t>innovation =&gt;COM </a:t>
            </a:r>
            <a:r>
              <a:rPr lang="en-US" altLang="en-US" sz="2000" dirty="0"/>
              <a:t>response in §331-332</a:t>
            </a:r>
            <a:endParaRPr lang="en-US" altLang="en-US" sz="2000" dirty="0" smtClean="0"/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Investment and innovation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Risks for smaller suppliers vs larger suppliers </a:t>
            </a:r>
          </a:p>
          <a:p>
            <a:pPr marL="1177925" lvl="3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Is this analyzing impact on the overall market or the impact on individual suppliers?</a:t>
            </a:r>
          </a:p>
          <a:p>
            <a:pPr marL="720725" lvl="2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7635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9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698D26"/>
      </a:accent1>
      <a:accent2>
        <a:srgbClr val="54A021"/>
      </a:accent2>
      <a:accent3>
        <a:srgbClr val="E6B91E"/>
      </a:accent3>
      <a:accent4>
        <a:srgbClr val="739A29"/>
      </a:accent4>
      <a:accent5>
        <a:srgbClr val="C1DF89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13349</TotalTime>
  <Words>1243</Words>
  <Application>Microsoft Office PowerPoint</Application>
  <PresentationFormat>On-screen Show (4:3)</PresentationFormat>
  <Paragraphs>143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 Review Horizontal Guidelines Joint purchasing  EAGCP Plenary</vt:lpstr>
      <vt:lpstr> Main characteristics of joint purchasing</vt:lpstr>
      <vt:lpstr>Why is Joint purchasing an issue?</vt:lpstr>
      <vt:lpstr> Potential benefits of buying alliances Some economic evidence</vt:lpstr>
      <vt:lpstr>Competition enforcement record</vt:lpstr>
      <vt:lpstr>New draft Horizontal guidelines  Joint purchasing Issue 1-definition</vt:lpstr>
      <vt:lpstr>New draft Horizontal guidelines  Joint purchasing Issue 1-definition vs buyer cartels</vt:lpstr>
      <vt:lpstr>New draft Horizontal guidelines  Joint purchasing Issue 1-definition vs other cartels</vt:lpstr>
      <vt:lpstr>New draft Horizontal guidelines  Joint purchasing Issue 2 –upstream effects</vt:lpstr>
      <vt:lpstr>New draft Horizontal guidelines  Joint purchasing Issue 3-downstream effects</vt:lpstr>
      <vt:lpstr>Concluding remarks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visual identity</dc:title>
  <dc:creator>CHAUVE Philippe (COMP)</dc:creator>
  <cp:lastModifiedBy>CHAUVE Philippe (COMP)</cp:lastModifiedBy>
  <cp:revision>1961</cp:revision>
  <cp:lastPrinted>2019-10-30T18:36:12Z</cp:lastPrinted>
  <dcterms:created xsi:type="dcterms:W3CDTF">2011-10-28T10:25:18Z</dcterms:created>
  <dcterms:modified xsi:type="dcterms:W3CDTF">2022-06-16T22:22:44Z</dcterms:modified>
</cp:coreProperties>
</file>