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8"/>
    <p:restoredTop sz="94681"/>
  </p:normalViewPr>
  <p:slideViewPr>
    <p:cSldViewPr snapToGrid="0" snapToObjects="1">
      <p:cViewPr varScale="1">
        <p:scale>
          <a:sx n="140" d="100"/>
          <a:sy n="140" d="100"/>
        </p:scale>
        <p:origin x="7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FC82F-4DAD-7240-AB34-477262B7D8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9AFC3-BB11-C24C-B6EC-0F8656109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60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39AFC3-BB11-C24C-B6EC-0F86561090E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237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20CDFB-B197-E5C4-9363-FD527CE68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5C1AD9-CB76-DC7E-5FAE-FC27DEDF0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8B811-B8AD-F56D-B391-F96E6E9A3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5F23BD-00FC-C8F0-CAEC-B5581C955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8A76CA-25F9-1AD0-B446-B2DA8472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59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0EED11-ADB6-8728-B607-02FE62D24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838234-D36E-B152-0142-404C090D7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396436-E6AE-B995-ECFA-645B35206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CCC58C-3318-43F9-7188-1E49D0533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2BA049-E0BA-7B8A-C340-B3615322E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95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ABCFE8-1CC9-941A-E3CF-50D661FBA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AE6650-6D27-5441-0667-9DD47A0E1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F80749-7038-FE50-BE61-20B189E6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E00E58-FE56-CA68-3ACF-781E86737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5ACCD3-E767-BB4B-2DC0-CFC1D0ED6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19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0EEC98-02DF-B3E3-E3AD-0C111423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82F160-E73B-9BBF-DC60-46A3ACACD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3F55B6-1460-309D-C99E-5A573ADA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E18723-DED7-01FC-057F-0CEA16678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737643-FF9B-6912-6441-430F84744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3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E5F09C-6C78-E019-BC30-A7E505B0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464E75-CB69-94B4-0DE1-DFA99CE22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428E3E-0547-E24D-85A4-33E40B854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6B21C1-C84C-7815-F1C9-00F61A4A5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A6C676-15AB-2990-81F6-E5B9D9EE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08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6A8E29-FBA7-2344-12ED-3D4501B75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DF25DD-17DC-FB45-8322-AFFA4866C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593FA7A-520E-A4FA-AD7C-1E8554C6D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6F2E4A-3A40-2B80-2120-3FAAB2D3D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A34A7E-7CBE-0677-CD72-188B2C2B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FA4420-AA34-4322-FC6B-73622A498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56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4C15AC-0771-8B25-E53F-D0ADBCC55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2FD977-856E-26A7-C686-6C03EA7A8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2FED6D-34E7-C09C-9E2A-A3364AE77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06DA69-0C75-5F85-F92D-759272258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00AAF79-06CF-9F4E-858B-D51B585E3E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1835DDE-E1BC-F84B-0207-F72A9B60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2D51571-1009-1130-81F6-E950895DE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97B54B-32B3-9395-A712-80098423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24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AF4D8B-6081-BA97-C459-67815B95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F7A775-4128-626D-8223-339181F16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5ED453-9751-BF3F-1943-75B7F1CAF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A5AB14-A7F1-312B-90A4-BA2BDE8FD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92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593F38E-CA59-4A08-A682-1D99FD134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2D76C8E-0613-1993-892B-621B9753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B7D058-0800-CCE1-F099-D9C7FCB99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15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28F066-F4D1-51CA-B685-4D6E89219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C1A45B-4271-A695-4713-50493CE30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FC04C7-1001-6534-E237-DE5754D91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80694D-2445-68E8-BEB1-243A3EFAA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BD1C05-BA9D-95CE-48BC-47190B1F6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839A88-F707-A1FF-CFF3-04C3DE9D5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2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A12EDA-4EBD-3D9A-1A7B-6758AF318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9CCD2CB-4420-22D7-B7BD-ED57C21E3D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6570E1-05BC-CF83-49DC-C7EDF939A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BF0B3C-2ADE-ADFE-CCBA-7C42C247F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ABBD52-8CE2-B18E-5DB0-F245DA7EF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B3E972-855E-1977-4B12-D81F39E6C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3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513E9E0-2547-739A-5777-2CA6079BB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537188-7246-FA83-21E6-DA9F1D085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10F753-7391-6209-4EE7-D0D921283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4CF6-B92F-5342-8E62-6C0D8A40CDFF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E4424D-D9B2-CE7E-789D-0B8A23FA4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3BE299-7807-7AFB-3592-56CC951D4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181F4-FE47-0547-A69C-DF1B504D4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56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08BA82-AE2C-9320-BC50-A322B4EAC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7318"/>
            <a:ext cx="9144000" cy="1572521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3600" b="1" dirty="0"/>
              <a:t>Discussion of</a:t>
            </a:r>
            <a:br>
              <a:rPr lang="en-US" sz="3600" dirty="0"/>
            </a:br>
            <a:r>
              <a:rPr lang="en-US" sz="3600" dirty="0"/>
              <a:t>“Double marginalization and vertical integration”</a:t>
            </a:r>
            <a:br>
              <a:rPr lang="en-US" sz="3600" dirty="0"/>
            </a:br>
            <a:r>
              <a:rPr lang="en-US" sz="2800" dirty="0"/>
              <a:t>by Philippe </a:t>
            </a:r>
            <a:r>
              <a:rPr lang="en-US" sz="2800" dirty="0" err="1"/>
              <a:t>Choné</a:t>
            </a:r>
            <a:r>
              <a:rPr lang="en-US" sz="2800" dirty="0"/>
              <a:t>, Laurent </a:t>
            </a:r>
            <a:r>
              <a:rPr lang="en-US" sz="2800" dirty="0" err="1"/>
              <a:t>Linnermer</a:t>
            </a:r>
            <a:r>
              <a:rPr lang="en-US" sz="2800" dirty="0"/>
              <a:t> &amp; </a:t>
            </a:r>
            <a:r>
              <a:rPr lang="en-US" sz="2800" dirty="0" err="1"/>
              <a:t>Thibaud</a:t>
            </a:r>
            <a:r>
              <a:rPr lang="en-US" sz="2800" dirty="0"/>
              <a:t> </a:t>
            </a:r>
            <a:r>
              <a:rPr lang="en-US" sz="2800" dirty="0" err="1"/>
              <a:t>Vergé</a:t>
            </a:r>
            <a:endParaRPr lang="en-US" sz="2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168CFA-A9E4-E5CF-CC4B-0BBB8195F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Marc Bourreau</a:t>
            </a:r>
          </a:p>
          <a:p>
            <a:r>
              <a:rPr lang="fr-FR" dirty="0"/>
              <a:t>Telecom Paris, Institut Polytechnique de Paris</a:t>
            </a:r>
          </a:p>
        </p:txBody>
      </p:sp>
    </p:spTree>
    <p:extLst>
      <p:ext uri="{BB962C8B-B14F-4D97-AF65-F5344CB8AC3E}">
        <p14:creationId xmlns:p14="http://schemas.microsoft.com/office/powerpoint/2010/main" val="391644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5F8874-9767-591F-3C0C-963272FA8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Textbook treatment of double marginalization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D1E2187-E420-F7EC-C2A6-2F418CC1CA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24715" y="1825625"/>
                <a:ext cx="5909809" cy="4351338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Vertical merger </a:t>
                </a:r>
                <a:r>
                  <a:rPr lang="en-US" dirty="0"/>
                  <a:t>eliminates </a:t>
                </a:r>
                <a:r>
                  <a:rPr lang="en-US" dirty="0">
                    <a:solidFill>
                      <a:srgbClr val="FF0000"/>
                    </a:solidFill>
                  </a:rPr>
                  <a:t>double marginalization</a:t>
                </a:r>
              </a:p>
              <a:p>
                <a:r>
                  <a:rPr lang="en-US" dirty="0"/>
                  <a:t>… but alternative ways to achieve EDM with </a:t>
                </a:r>
                <a:r>
                  <a:rPr lang="en-US" b="1" dirty="0"/>
                  <a:t>vertical restraints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Basic idea</a:t>
                </a:r>
                <a:r>
                  <a:rPr lang="en-US" dirty="0"/>
                  <a:t>: replicate vertical structure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dirty="0"/>
                  <a:t>At </a:t>
                </a:r>
                <a:r>
                  <a:rPr lang="en-US" i="1" dirty="0"/>
                  <a:t>upstream</a:t>
                </a:r>
                <a:r>
                  <a:rPr lang="en-US" dirty="0"/>
                  <a:t> </a:t>
                </a:r>
                <a:r>
                  <a:rPr lang="en-US" i="1" dirty="0"/>
                  <a:t>level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, with franchise fee to share profits (two-part tariffs)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dirty="0"/>
                  <a:t>At </a:t>
                </a:r>
                <a:r>
                  <a:rPr lang="en-US" i="1" dirty="0"/>
                  <a:t>downstream level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fr-F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sym typeface="Wingdings" pitchFamily="2" charset="2"/>
                  </a:rPr>
                  <a:t> RPM, wholesale price to share profits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dirty="0">
                    <a:sym typeface="Wingdings" pitchFamily="2" charset="2"/>
                  </a:rPr>
                  <a:t>etc.</a:t>
                </a:r>
                <a:endParaRPr lang="en-US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D1E2187-E420-F7EC-C2A6-2F418CC1CA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24715" y="1825625"/>
                <a:ext cx="5909809" cy="4351338"/>
              </a:xfrm>
              <a:blipFill>
                <a:blip r:embed="rId2"/>
                <a:stretch>
                  <a:fillRect l="-1713" t="-2326" r="-17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CE49F20F-E1CC-EDB2-FC4A-1072FAEB9BBC}"/>
              </a:ext>
            </a:extLst>
          </p:cNvPr>
          <p:cNvSpPr/>
          <p:nvPr/>
        </p:nvSpPr>
        <p:spPr>
          <a:xfrm>
            <a:off x="2037031" y="2137190"/>
            <a:ext cx="1846907" cy="957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4315087-F982-B1F3-EB89-BBE567C86BB5}"/>
              </a:ext>
            </a:extLst>
          </p:cNvPr>
          <p:cNvSpPr txBox="1"/>
          <p:nvPr/>
        </p:nvSpPr>
        <p:spPr>
          <a:xfrm>
            <a:off x="2155360" y="2292727"/>
            <a:ext cx="1610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Upstream firm</a:t>
            </a:r>
          </a:p>
          <a:p>
            <a:pPr algn="ctr"/>
            <a:r>
              <a:rPr lang="en-US" dirty="0"/>
              <a:t>(</a:t>
            </a:r>
            <a:r>
              <a:rPr lang="en-US" i="1" dirty="0"/>
              <a:t>manufacturer</a:t>
            </a:r>
            <a:r>
              <a:rPr lang="en-US" dirty="0"/>
              <a:t>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F7DAE8-7A0B-9492-DA8F-4454F0EE609C}"/>
              </a:ext>
            </a:extLst>
          </p:cNvPr>
          <p:cNvSpPr/>
          <p:nvPr/>
        </p:nvSpPr>
        <p:spPr>
          <a:xfrm>
            <a:off x="2037031" y="3620450"/>
            <a:ext cx="1846907" cy="957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5DB8632-0A59-5C6B-5149-EA13D4CCBE93}"/>
              </a:ext>
            </a:extLst>
          </p:cNvPr>
          <p:cNvSpPr txBox="1"/>
          <p:nvPr/>
        </p:nvSpPr>
        <p:spPr>
          <a:xfrm>
            <a:off x="2046645" y="3775987"/>
            <a:ext cx="1827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Downstream firm</a:t>
            </a:r>
          </a:p>
          <a:p>
            <a:pPr algn="ctr"/>
            <a:r>
              <a:rPr lang="en-US" dirty="0"/>
              <a:t>(</a:t>
            </a:r>
            <a:r>
              <a:rPr lang="en-US" i="1" dirty="0"/>
              <a:t>retailer</a:t>
            </a:r>
            <a:r>
              <a:rPr lang="en-US" dirty="0"/>
              <a:t>)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344CB159-481F-F105-CB71-C2E4E0D90CC9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2960485" y="1720731"/>
            <a:ext cx="0" cy="4164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6D449744-5701-A089-5600-9A15F2F48FA3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2960485" y="3094594"/>
            <a:ext cx="0" cy="5258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C0A6B739-07CA-5505-A94C-C0881FD874CC}"/>
              </a:ext>
            </a:extLst>
          </p:cNvPr>
          <p:cNvCxnSpPr>
            <a:cxnSpLocks/>
          </p:cNvCxnSpPr>
          <p:nvPr/>
        </p:nvCxnSpPr>
        <p:spPr>
          <a:xfrm>
            <a:off x="2940869" y="4577854"/>
            <a:ext cx="0" cy="5258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2470AA5-173A-B1A5-942A-4DCBC61F4F12}"/>
              </a:ext>
            </a:extLst>
          </p:cNvPr>
          <p:cNvSpPr/>
          <p:nvPr/>
        </p:nvSpPr>
        <p:spPr>
          <a:xfrm>
            <a:off x="2017415" y="5129941"/>
            <a:ext cx="1846907" cy="5914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B4932AA-5160-B9F6-E400-6F2098C6ED4D}"/>
              </a:ext>
            </a:extLst>
          </p:cNvPr>
          <p:cNvSpPr txBox="1"/>
          <p:nvPr/>
        </p:nvSpPr>
        <p:spPr>
          <a:xfrm>
            <a:off x="2326341" y="5241019"/>
            <a:ext cx="122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Consumers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58E9E9D1-AF10-83F2-D2CD-3D0F6F304DD8}"/>
                  </a:ext>
                </a:extLst>
              </p:cNvPr>
              <p:cNvSpPr txBox="1"/>
              <p:nvPr/>
            </p:nvSpPr>
            <p:spPr>
              <a:xfrm>
                <a:off x="3138936" y="1690688"/>
                <a:ext cx="3506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58E9E9D1-AF10-83F2-D2CD-3D0F6F304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936" y="1690688"/>
                <a:ext cx="35067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29DD7471-80D6-C701-BD31-782A440FBC6B}"/>
                  </a:ext>
                </a:extLst>
              </p:cNvPr>
              <p:cNvSpPr txBox="1"/>
              <p:nvPr/>
            </p:nvSpPr>
            <p:spPr>
              <a:xfrm>
                <a:off x="3138936" y="3134981"/>
                <a:ext cx="828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29DD7471-80D6-C701-BD31-782A440FB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936" y="3134981"/>
                <a:ext cx="82868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0D470F47-56C2-CDC3-A778-5CDC3D2869CC}"/>
                  </a:ext>
                </a:extLst>
              </p:cNvPr>
              <p:cNvSpPr txBox="1"/>
              <p:nvPr/>
            </p:nvSpPr>
            <p:spPr>
              <a:xfrm>
                <a:off x="3075264" y="4631482"/>
                <a:ext cx="23150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)&gt;</m:t>
                      </m:r>
                      <m:sSup>
                        <m:sSupPr>
                          <m:ctrlP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0D470F47-56C2-CDC3-A778-5CDC3D28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5264" y="4631482"/>
                <a:ext cx="2315057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>
            <a:extLst>
              <a:ext uri="{FF2B5EF4-FFF2-40B4-BE49-F238E27FC236}">
                <a16:creationId xmlns:a16="http://schemas.microsoft.com/office/drawing/2014/main" id="{A5599415-EF55-6CE8-9637-39E13591366C}"/>
              </a:ext>
            </a:extLst>
          </p:cNvPr>
          <p:cNvSpPr txBox="1"/>
          <p:nvPr/>
        </p:nvSpPr>
        <p:spPr>
          <a:xfrm>
            <a:off x="1461682" y="5943317"/>
            <a:ext cx="334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e.g., Tirole (1988), Motta (2004)…</a:t>
            </a:r>
          </a:p>
        </p:txBody>
      </p:sp>
    </p:spTree>
    <p:extLst>
      <p:ext uri="{BB962C8B-B14F-4D97-AF65-F5344CB8AC3E}">
        <p14:creationId xmlns:p14="http://schemas.microsoft.com/office/powerpoint/2010/main" val="2652448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861B4-81BB-C29A-FEDF-754D9AD3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Merger specificity of EDM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4D2A1F-27AA-83B3-5623-892596136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Gains from EDM are </a:t>
            </a:r>
            <a:r>
              <a:rPr lang="en-US" b="1" dirty="0"/>
              <a:t>merger-specific</a:t>
            </a:r>
            <a:r>
              <a:rPr lang="en-US" dirty="0"/>
              <a:t> only if they cannot be achieved by other (less costly) means</a:t>
            </a:r>
          </a:p>
          <a:p>
            <a:r>
              <a:rPr lang="en-US" dirty="0"/>
              <a:t>In the textbook model on DM, EDM is clearly </a:t>
            </a:r>
            <a:r>
              <a:rPr lang="en-US" b="1" i="1" dirty="0"/>
              <a:t>not</a:t>
            </a:r>
            <a:r>
              <a:rPr lang="en-US" dirty="0"/>
              <a:t> merger-specific</a:t>
            </a:r>
          </a:p>
          <a:p>
            <a:pPr lvl="1"/>
            <a:r>
              <a:rPr lang="en-US" dirty="0"/>
              <a:t>Not a good </a:t>
            </a:r>
            <a:r>
              <a:rPr lang="en-US" b="1" dirty="0"/>
              <a:t>benchmark</a:t>
            </a:r>
            <a:r>
              <a:rPr lang="en-US" dirty="0"/>
              <a:t> to assess EDM in a merger case</a:t>
            </a:r>
          </a:p>
          <a:p>
            <a:r>
              <a:rPr lang="en-US" dirty="0">
                <a:solidFill>
                  <a:srgbClr val="0070C0"/>
                </a:solidFill>
              </a:rPr>
              <a:t>Contribution of this paper:</a:t>
            </a:r>
            <a:endParaRPr lang="en-US" dirty="0"/>
          </a:p>
          <a:p>
            <a:pPr lvl="1"/>
            <a:r>
              <a:rPr lang="en-US" dirty="0"/>
              <a:t>A model where EDM is merger-specific</a:t>
            </a:r>
          </a:p>
          <a:p>
            <a:pPr lvl="1"/>
            <a:r>
              <a:rPr lang="en-US" i="1" dirty="0"/>
              <a:t>Source of DM</a:t>
            </a:r>
            <a:r>
              <a:rPr lang="en-US" dirty="0"/>
              <a:t>: asymmetric information</a:t>
            </a:r>
          </a:p>
          <a:p>
            <a:r>
              <a:rPr lang="en-US" dirty="0"/>
              <a:t>Additional </a:t>
            </a:r>
            <a:r>
              <a:rPr lang="en-US" b="1" dirty="0"/>
              <a:t>twist</a:t>
            </a:r>
            <a:r>
              <a:rPr lang="en-US" dirty="0"/>
              <a:t>: EDM may also entail (customer) foreclosure</a:t>
            </a:r>
          </a:p>
          <a:p>
            <a:pPr lvl="1"/>
            <a:r>
              <a:rPr lang="en-US" dirty="0"/>
              <a:t>Possible trade-off btw EDM and foreclosure</a:t>
            </a:r>
          </a:p>
        </p:txBody>
      </p:sp>
    </p:spTree>
    <p:extLst>
      <p:ext uri="{BB962C8B-B14F-4D97-AF65-F5344CB8AC3E}">
        <p14:creationId xmlns:p14="http://schemas.microsoft.com/office/powerpoint/2010/main" val="787634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861B4-81BB-C29A-FEDF-754D9AD3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ingredients for DM to arise in the model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4D2A1F-27AA-83B3-5623-892596136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Asymmetric information</a:t>
            </a:r>
          </a:p>
          <a:p>
            <a:pPr lvl="1"/>
            <a:r>
              <a:rPr lang="en-US" i="1" dirty="0"/>
              <a:t>Complete information</a:t>
            </a:r>
            <a:r>
              <a:rPr lang="en-US" dirty="0"/>
              <a:t>: with or w/o VI, the most efficient supplier is selected, no DM, suppliers make zero profits, industry profit maximized</a:t>
            </a:r>
            <a:endParaRPr lang="fr-FR" dirty="0"/>
          </a:p>
          <a:p>
            <a:pPr lvl="1"/>
            <a:r>
              <a:rPr lang="en-US" dirty="0"/>
              <a:t>What if the buyer could </a:t>
            </a:r>
            <a:r>
              <a:rPr lang="en-US" dirty="0">
                <a:solidFill>
                  <a:srgbClr val="0070C0"/>
                </a:solidFill>
              </a:rPr>
              <a:t>learn</a:t>
            </a:r>
            <a:r>
              <a:rPr lang="en-US" dirty="0"/>
              <a:t> about the suppliers’ costs?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Low bargaining power of suppliers at production stage</a:t>
            </a:r>
          </a:p>
          <a:p>
            <a:pPr lvl="1"/>
            <a:r>
              <a:rPr lang="en-US" dirty="0"/>
              <a:t>Bargaining weight of supplier that produces must be lower than 1</a:t>
            </a:r>
          </a:p>
          <a:p>
            <a:pPr lvl="2"/>
            <a:r>
              <a:rPr lang="en-US" dirty="0"/>
              <a:t>If bargaining weight = 1: no DM</a:t>
            </a:r>
          </a:p>
          <a:p>
            <a:pPr lvl="1"/>
            <a:r>
              <a:rPr lang="en-US" dirty="0"/>
              <a:t>The buyer tends to purchase from the supplier with the strongest bargaining power </a:t>
            </a:r>
            <a:r>
              <a:rPr lang="en-US" dirty="0">
                <a:sym typeface="Wingdings" pitchFamily="2" charset="2"/>
              </a:rPr>
              <a:t> DM vanishes with entry/more competition (presence of </a:t>
            </a:r>
            <a:r>
              <a:rPr lang="en-US" dirty="0">
                <a:solidFill>
                  <a:srgbClr val="0070C0"/>
                </a:solidFill>
              </a:rPr>
              <a:t>entry barriers</a:t>
            </a:r>
            <a:r>
              <a:rPr lang="en-US" dirty="0">
                <a:sym typeface="Wingdings" pitchFamily="2" charset="2"/>
              </a:rPr>
              <a:t> matters)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00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861B4-81BB-C29A-FEDF-754D9AD3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EDM and customer foreclosure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4D2A1F-27AA-83B3-5623-892596136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EDM and customer foreclosure are </a:t>
            </a:r>
            <a:r>
              <a:rPr lang="en-US" b="1" dirty="0"/>
              <a:t>intertwined</a:t>
            </a:r>
          </a:p>
          <a:p>
            <a:pPr lvl="1"/>
            <a:r>
              <a:rPr lang="en-US" dirty="0"/>
              <a:t>VI =&gt; EDM if the buyer supplies internally</a:t>
            </a:r>
          </a:p>
          <a:p>
            <a:pPr lvl="1"/>
            <a:r>
              <a:rPr lang="en-US" dirty="0"/>
              <a:t>VI =&gt; higher probability that the acquired supplier produces =&gt; lower profit for outside suppliers</a:t>
            </a:r>
          </a:p>
          <a:p>
            <a:pPr lvl="1"/>
            <a:r>
              <a:rPr lang="en-US" dirty="0"/>
              <a:t>The integrated supplier may be less efficient than an independent supplier but still selected due to EDM!</a:t>
            </a:r>
          </a:p>
          <a:p>
            <a:r>
              <a:rPr lang="en-US" dirty="0">
                <a:solidFill>
                  <a:srgbClr val="0070C0"/>
                </a:solidFill>
              </a:rPr>
              <a:t>Note</a:t>
            </a:r>
            <a:r>
              <a:rPr lang="en-US" dirty="0"/>
              <a:t>: EDM is more than a </a:t>
            </a:r>
            <a:r>
              <a:rPr lang="en-US" i="1" dirty="0"/>
              <a:t>pecuniary externality</a:t>
            </a:r>
            <a:r>
              <a:rPr lang="en-US" dirty="0"/>
              <a:t> in this model; it also affects directly the buyer’s efficiency at the production stage </a:t>
            </a:r>
            <a:r>
              <a:rPr lang="en-US" dirty="0">
                <a:sym typeface="Wingdings" pitchFamily="2" charset="2"/>
              </a:rPr>
              <a:t> “real” economies or diseconomies (</a:t>
            </a:r>
            <a:r>
              <a:rPr lang="en-US" dirty="0" err="1">
                <a:sym typeface="Wingdings" pitchFamily="2" charset="2"/>
              </a:rPr>
              <a:t>Kwoka</a:t>
            </a:r>
            <a:r>
              <a:rPr lang="en-US" dirty="0">
                <a:sym typeface="Wingdings" pitchFamily="2" charset="2"/>
              </a:rPr>
              <a:t> &amp; Slade, 2020)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537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861B4-81BB-C29A-FEDF-754D9AD3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Merger specificity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4D2A1F-27AA-83B3-5623-892596136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EDM is </a:t>
            </a:r>
            <a:r>
              <a:rPr lang="en-US" b="1" dirty="0"/>
              <a:t>merger-specific</a:t>
            </a:r>
            <a:r>
              <a:rPr lang="en-US" dirty="0"/>
              <a:t> as long as you do not find any other (less costly) means to achieve it?</a:t>
            </a:r>
          </a:p>
          <a:p>
            <a:r>
              <a:rPr lang="en-US" dirty="0"/>
              <a:t>Merger-specificity </a:t>
            </a:r>
            <a:r>
              <a:rPr lang="en-US" dirty="0" err="1"/>
              <a:t>wrt</a:t>
            </a:r>
            <a:r>
              <a:rPr lang="en-US" dirty="0"/>
              <a:t> two-part tariffs; but what about </a:t>
            </a:r>
            <a:r>
              <a:rPr lang="en-US" i="1" dirty="0"/>
              <a:t>other means</a:t>
            </a:r>
            <a:r>
              <a:rPr lang="en-US" dirty="0"/>
              <a:t>?</a:t>
            </a:r>
          </a:p>
          <a:p>
            <a:r>
              <a:rPr lang="en-US" dirty="0"/>
              <a:t>What about the suppliers and buyers </a:t>
            </a:r>
            <a:r>
              <a:rPr lang="en-US" b="1" dirty="0"/>
              <a:t>coordinating</a:t>
            </a:r>
            <a:r>
              <a:rPr lang="en-US" dirty="0"/>
              <a:t> on the design of  the procurement?</a:t>
            </a:r>
          </a:p>
          <a:p>
            <a:pPr lvl="1"/>
            <a:r>
              <a:rPr lang="en-US" dirty="0"/>
              <a:t>For example, decide jointly to set weights of suppliers to 1: EDM?</a:t>
            </a:r>
          </a:p>
          <a:p>
            <a:r>
              <a:rPr lang="en-US" dirty="0"/>
              <a:t>What about the buyer </a:t>
            </a:r>
            <a:r>
              <a:rPr lang="en-US" b="1" dirty="0"/>
              <a:t>stimulating entry</a:t>
            </a:r>
            <a:r>
              <a:rPr lang="en-US" dirty="0"/>
              <a:t> upstream to reduce DM?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362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861B4-81BB-C29A-FEDF-754D9AD3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comments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4D2A1F-27AA-83B3-5623-892596136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Bargaining power &amp; market structure?</a:t>
            </a:r>
          </a:p>
          <a:p>
            <a:pPr lvl="1"/>
            <a:r>
              <a:rPr lang="en-US" dirty="0"/>
              <a:t>Relation btw upstream market structure and bargaining power of suppliers?</a:t>
            </a:r>
          </a:p>
          <a:p>
            <a:pPr lvl="1"/>
            <a:r>
              <a:rPr lang="en-US" dirty="0"/>
              <a:t>Effect of vertical merger on bargaining power of independent suppliers?</a:t>
            </a:r>
          </a:p>
          <a:p>
            <a:r>
              <a:rPr lang="en-US" b="1" dirty="0"/>
              <a:t>Free-entry equilibrium in this environment?</a:t>
            </a:r>
          </a:p>
          <a:p>
            <a:pPr lvl="1"/>
            <a:r>
              <a:rPr lang="en-US" dirty="0"/>
              <a:t>Suppliers that are not selected or do not produce: do they remain in the market? Exit the market?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037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536</Words>
  <Application>Microsoft Macintosh PowerPoint</Application>
  <PresentationFormat>Grand écran</PresentationFormat>
  <Paragraphs>57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Courier New</vt:lpstr>
      <vt:lpstr>Thème Office</vt:lpstr>
      <vt:lpstr>Discussion of “Double marginalization and vertical integration” by Philippe Choné, Laurent Linnermer &amp; Thibaud Vergé</vt:lpstr>
      <vt:lpstr>Textbook treatment of double marginalization</vt:lpstr>
      <vt:lpstr>Merger specificity of EDM</vt:lpstr>
      <vt:lpstr>Key ingredients for DM to arise in the model</vt:lpstr>
      <vt:lpstr>EDM and customer foreclosure</vt:lpstr>
      <vt:lpstr>Merger specificity</vt:lpstr>
      <vt:lpstr>Other 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of “Citizen Science, Platforms, and Project Implementation” by Olga Bernard &amp; Jean-Marc Zogheib</dc:title>
  <dc:creator>Marc BOURREAU</dc:creator>
  <cp:lastModifiedBy>Marc BOURREAU</cp:lastModifiedBy>
  <cp:revision>107</cp:revision>
  <dcterms:created xsi:type="dcterms:W3CDTF">2022-06-15T05:40:57Z</dcterms:created>
  <dcterms:modified xsi:type="dcterms:W3CDTF">2022-06-21T16:48:48Z</dcterms:modified>
</cp:coreProperties>
</file>